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3" r:id="rId3"/>
    <p:sldId id="268" r:id="rId4"/>
    <p:sldId id="270" r:id="rId5"/>
    <p:sldId id="261" r:id="rId6"/>
    <p:sldId id="260" r:id="rId7"/>
    <p:sldId id="262" r:id="rId8"/>
    <p:sldId id="264" r:id="rId9"/>
    <p:sldId id="266" r:id="rId10"/>
    <p:sldId id="273" r:id="rId11"/>
    <p:sldId id="274" r:id="rId12"/>
    <p:sldId id="275" r:id="rId13"/>
    <p:sldId id="271" r:id="rId14"/>
    <p:sldId id="272"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0680"/>
  </p:normalViewPr>
  <p:slideViewPr>
    <p:cSldViewPr snapToGrid="0">
      <p:cViewPr>
        <p:scale>
          <a:sx n="75" d="100"/>
          <a:sy n="75" d="100"/>
        </p:scale>
        <p:origin x="1000"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18040-F6F6-664C-8CC9-A51331F4CF41}" type="datetimeFigureOut">
              <a:rPr lang="en-US" smtClean="0"/>
              <a:t>6/28/24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CD4C-15F3-0248-9101-424FD75DEC56}" type="slidenum">
              <a:rPr lang="en-US" smtClean="0"/>
              <a:t>‹#›</a:t>
            </a:fld>
            <a:endParaRPr lang="en-US"/>
          </a:p>
        </p:txBody>
      </p:sp>
    </p:spTree>
    <p:extLst>
      <p:ext uri="{BB962C8B-B14F-4D97-AF65-F5344CB8AC3E}">
        <p14:creationId xmlns:p14="http://schemas.microsoft.com/office/powerpoint/2010/main" val="102712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Peer review is essential in academia for ensuring research quality and integrity. It acts as a filter which enhance the credibility of the results, and prevents errors and fraud, resulting in highest quality of research. For the author, it offers professional development for academic writing. On the other hand, code review plays important role in daily routine in the field of Software engineering. It ensure the code quality to deliver better products, enhance coding skill both for the reviewer and the reviewee through constructive feedback. And prepare student for professional environment in the job market for software engineering.</a:t>
            </a:r>
          </a:p>
          <a:p>
            <a:endParaRPr lang="en-US" dirty="0"/>
          </a:p>
        </p:txBody>
      </p:sp>
      <p:sp>
        <p:nvSpPr>
          <p:cNvPr id="4" name="Slide Number Placeholder 3"/>
          <p:cNvSpPr>
            <a:spLocks noGrp="1"/>
          </p:cNvSpPr>
          <p:nvPr>
            <p:ph type="sldNum" sz="quarter" idx="5"/>
          </p:nvPr>
        </p:nvSpPr>
        <p:spPr/>
        <p:txBody>
          <a:bodyPr/>
          <a:lstStyle/>
          <a:p>
            <a:fld id="{D927CD4C-15F3-0248-9101-424FD75DEC56}" type="slidenum">
              <a:rPr lang="en-US" smtClean="0"/>
              <a:t>2</a:t>
            </a:fld>
            <a:endParaRPr lang="en-US"/>
          </a:p>
        </p:txBody>
      </p:sp>
    </p:spTree>
    <p:extLst>
      <p:ext uri="{BB962C8B-B14F-4D97-AF65-F5344CB8AC3E}">
        <p14:creationId xmlns:p14="http://schemas.microsoft.com/office/powerpoint/2010/main" val="2295429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7CD4C-15F3-0248-9101-424FD75DEC56}" type="slidenum">
              <a:rPr lang="en-US" smtClean="0"/>
              <a:t>3</a:t>
            </a:fld>
            <a:endParaRPr lang="en-US"/>
          </a:p>
        </p:txBody>
      </p:sp>
    </p:spTree>
    <p:extLst>
      <p:ext uri="{BB962C8B-B14F-4D97-AF65-F5344CB8AC3E}">
        <p14:creationId xmlns:p14="http://schemas.microsoft.com/office/powerpoint/2010/main" val="4156673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7CD4C-15F3-0248-9101-424FD75DEC56}" type="slidenum">
              <a:rPr lang="en-US" smtClean="0"/>
              <a:t>4</a:t>
            </a:fld>
            <a:endParaRPr lang="en-US"/>
          </a:p>
        </p:txBody>
      </p:sp>
    </p:spTree>
    <p:extLst>
      <p:ext uri="{BB962C8B-B14F-4D97-AF65-F5344CB8AC3E}">
        <p14:creationId xmlns:p14="http://schemas.microsoft.com/office/powerpoint/2010/main" val="3363520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7CD4C-15F3-0248-9101-424FD75DEC56}" type="slidenum">
              <a:rPr lang="en-US" smtClean="0"/>
              <a:t>7</a:t>
            </a:fld>
            <a:endParaRPr lang="en-US"/>
          </a:p>
        </p:txBody>
      </p:sp>
    </p:spTree>
    <p:extLst>
      <p:ext uri="{BB962C8B-B14F-4D97-AF65-F5344CB8AC3E}">
        <p14:creationId xmlns:p14="http://schemas.microsoft.com/office/powerpoint/2010/main" val="4265936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27CD4C-15F3-0248-9101-424FD75DEC56}" type="slidenum">
              <a:rPr lang="en-US" smtClean="0"/>
              <a:t>9</a:t>
            </a:fld>
            <a:endParaRPr lang="en-US"/>
          </a:p>
        </p:txBody>
      </p:sp>
    </p:spTree>
    <p:extLst>
      <p:ext uri="{BB962C8B-B14F-4D97-AF65-F5344CB8AC3E}">
        <p14:creationId xmlns:p14="http://schemas.microsoft.com/office/powerpoint/2010/main" val="99629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0E9B-14E8-6FD5-687A-3313B1720E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465D2BF-5EE0-CE32-1936-B0ACBFECE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31A4116-B3F0-3995-A5AB-A912ACE87B0C}"/>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4ABAC0EA-6F17-7306-1567-8E88B16CC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7FD8E-475D-25C4-F278-98EF4F9549D9}"/>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3169966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C511-577F-8B5F-E7C8-A6D85AE7811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BDFFAE0-24F9-F9BD-86A8-0D06EDD4BE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A40B70-4F72-FBF4-D272-C3F744F0516F}"/>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C4B89CD1-02D0-DD71-DFBE-C6789FE0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6976B-E045-26CE-B9EC-CEC0F2EA03EC}"/>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15687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FCDDFD-C2C3-F833-871B-2E147119AD0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5966F3A-5C07-7932-1135-60E1FAB955D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8F8D81-8447-23DA-C586-1D9B8FC53C05}"/>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903EF691-C8C7-6E92-ADD7-4C4AA4096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23397-7958-E774-8F2F-A5D55C624962}"/>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2736965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44235-6AA4-C326-E828-48E70324BE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28CCB3-D725-263F-DB13-136D9881CA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F06F18-62C4-4AEF-FB3D-39625842D9B3}"/>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E2E637E3-0127-0478-EEC2-481BADEBF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4404E-C695-1E67-0D30-35134F8D716A}"/>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403073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E30A-F592-3E6A-3BD6-FA0D55D6742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3C17A5F-0215-31E5-ACD6-6FFFE83060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688265-5740-F505-E618-B04AEC49B5D2}"/>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FBE3C658-4C92-0418-8693-2709D451B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9FF6D-DC10-B87D-CE47-7B6BA76454E4}"/>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244072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906C-AE61-16FB-1DB7-F0F321F543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FBF5BCA-5ABD-8DC0-0D4B-DE34B6C6417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7DE8896-04B2-5CB0-D61B-38161F627A3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C11DA1D-2C52-7FEF-BEE4-841F5D1002F1}"/>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6" name="Footer Placeholder 5">
            <a:extLst>
              <a:ext uri="{FF2B5EF4-FFF2-40B4-BE49-F238E27FC236}">
                <a16:creationId xmlns:a16="http://schemas.microsoft.com/office/drawing/2014/main" id="{318706BA-AF95-CC8D-59F9-104D05E8C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A1F519-8644-22E1-1C5D-E6FFDD9F0807}"/>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4201754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ECAA0-FC74-724B-BDFA-5846F7BD193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708B8A1-99B7-5438-B1DC-5FF8B7AC2A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7C3465-8A12-5C94-B8EE-CDEFEAA59B7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19A6617-475D-6D27-2BEF-E681C834C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4CE243-B131-AFF6-85A2-3917A5583B2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5A07376-F50C-626D-B62A-031C8F53CE1A}"/>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8" name="Footer Placeholder 7">
            <a:extLst>
              <a:ext uri="{FF2B5EF4-FFF2-40B4-BE49-F238E27FC236}">
                <a16:creationId xmlns:a16="http://schemas.microsoft.com/office/drawing/2014/main" id="{CC74AA23-9CC5-5441-B1BA-A2A8B1DEA4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E0B39-41EC-0CBA-A4EF-37D67179EADA}"/>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36134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8220-54A5-7FF1-4A7E-D6F17BA172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68D5E4D-E069-DDE4-4D06-6EDBC76D5CC7}"/>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4" name="Footer Placeholder 3">
            <a:extLst>
              <a:ext uri="{FF2B5EF4-FFF2-40B4-BE49-F238E27FC236}">
                <a16:creationId xmlns:a16="http://schemas.microsoft.com/office/drawing/2014/main" id="{9AA22CE9-931D-F6BF-EEFD-83265D61C9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87B7CB-6A19-08CD-4324-78ACEC336B3E}"/>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285643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22360-FAB9-AA94-5CF3-440B3C28BDF9}"/>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3" name="Footer Placeholder 2">
            <a:extLst>
              <a:ext uri="{FF2B5EF4-FFF2-40B4-BE49-F238E27FC236}">
                <a16:creationId xmlns:a16="http://schemas.microsoft.com/office/drawing/2014/main" id="{0676E43E-6183-852C-2E7A-8243A4052C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AF2784-A0BD-C2EF-CDE7-6E223119EEFC}"/>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382718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C8AFC-109F-DC22-B778-3B91B4AECD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9FC6E9-0832-A7AC-B325-09442ABFE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AEC24D-147F-2454-9CA0-19F2D7CF6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E936005-43F0-7702-9EE6-DC8A00E0B5C8}"/>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6" name="Footer Placeholder 5">
            <a:extLst>
              <a:ext uri="{FF2B5EF4-FFF2-40B4-BE49-F238E27FC236}">
                <a16:creationId xmlns:a16="http://schemas.microsoft.com/office/drawing/2014/main" id="{7A997142-A8B7-A047-20C0-41B2084CBD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03D85-D871-D105-F242-493FA3CBF43E}"/>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130574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5EF5-F636-D1AD-7651-2A1C53A801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81F7068-6ABB-204D-073D-AD3CDFA40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245408-6B12-C487-D399-93405905C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4361F4-5E5D-2184-544E-980C744284F3}"/>
              </a:ext>
            </a:extLst>
          </p:cNvPr>
          <p:cNvSpPr>
            <a:spLocks noGrp="1"/>
          </p:cNvSpPr>
          <p:nvPr>
            <p:ph type="dt" sz="half" idx="10"/>
          </p:nvPr>
        </p:nvSpPr>
        <p:spPr/>
        <p:txBody>
          <a:bodyPr/>
          <a:lstStyle/>
          <a:p>
            <a:fld id="{BB50F4D3-2613-D646-AC74-1EC0595938BD}" type="datetimeFigureOut">
              <a:rPr lang="en-US" smtClean="0"/>
              <a:t>6/27/24</a:t>
            </a:fld>
            <a:endParaRPr lang="en-US"/>
          </a:p>
        </p:txBody>
      </p:sp>
      <p:sp>
        <p:nvSpPr>
          <p:cNvPr id="6" name="Footer Placeholder 5">
            <a:extLst>
              <a:ext uri="{FF2B5EF4-FFF2-40B4-BE49-F238E27FC236}">
                <a16:creationId xmlns:a16="http://schemas.microsoft.com/office/drawing/2014/main" id="{0F46580D-317C-4E36-6838-670B89C70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7E1A8-4BFA-8354-BB3F-F3086AFB9C87}"/>
              </a:ext>
            </a:extLst>
          </p:cNvPr>
          <p:cNvSpPr>
            <a:spLocks noGrp="1"/>
          </p:cNvSpPr>
          <p:nvPr>
            <p:ph type="sldNum" sz="quarter" idx="12"/>
          </p:nvPr>
        </p:nvSpPr>
        <p:spPr/>
        <p:txBody>
          <a:bodyPr/>
          <a:lstStyle/>
          <a:p>
            <a:fld id="{56FDC50D-3DD5-B74E-92F4-BA1927044F1D}" type="slidenum">
              <a:rPr lang="en-US" smtClean="0"/>
              <a:t>‹#›</a:t>
            </a:fld>
            <a:endParaRPr lang="en-US"/>
          </a:p>
        </p:txBody>
      </p:sp>
    </p:spTree>
    <p:extLst>
      <p:ext uri="{BB962C8B-B14F-4D97-AF65-F5344CB8AC3E}">
        <p14:creationId xmlns:p14="http://schemas.microsoft.com/office/powerpoint/2010/main" val="235187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1CD1A-0373-F1D2-570B-19B8B1299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F88AA6-9F25-7036-E8E3-C11BDC4AA7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0333BA-B48F-0DFB-DCE0-82313E828C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50F4D3-2613-D646-AC74-1EC0595938BD}" type="datetimeFigureOut">
              <a:rPr lang="en-US" smtClean="0"/>
              <a:t>6/27/24</a:t>
            </a:fld>
            <a:endParaRPr lang="en-US"/>
          </a:p>
        </p:txBody>
      </p:sp>
      <p:sp>
        <p:nvSpPr>
          <p:cNvPr id="5" name="Footer Placeholder 4">
            <a:extLst>
              <a:ext uri="{FF2B5EF4-FFF2-40B4-BE49-F238E27FC236}">
                <a16:creationId xmlns:a16="http://schemas.microsoft.com/office/drawing/2014/main" id="{630C9FE5-B92E-831D-F183-0B7875E7AD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89F10E2-1C47-0BCF-17C5-EC911D254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FDC50D-3DD5-B74E-92F4-BA1927044F1D}" type="slidenum">
              <a:rPr lang="en-US" smtClean="0"/>
              <a:t>‹#›</a:t>
            </a:fld>
            <a:endParaRPr lang="en-US"/>
          </a:p>
        </p:txBody>
      </p:sp>
    </p:spTree>
    <p:extLst>
      <p:ext uri="{BB962C8B-B14F-4D97-AF65-F5344CB8AC3E}">
        <p14:creationId xmlns:p14="http://schemas.microsoft.com/office/powerpoint/2010/main" val="2136923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green circle with white background&#10;&#10;Description automatically generated">
            <a:extLst>
              <a:ext uri="{FF2B5EF4-FFF2-40B4-BE49-F238E27FC236}">
                <a16:creationId xmlns:a16="http://schemas.microsoft.com/office/drawing/2014/main" id="{486909A3-4BA6-7D35-BA9B-073A983654D7}"/>
              </a:ext>
            </a:extLst>
          </p:cNvPr>
          <p:cNvPicPr>
            <a:picLocks noChangeAspect="1"/>
          </p:cNvPicPr>
          <p:nvPr/>
        </p:nvPicPr>
        <p:blipFill>
          <a:blip r:embed="rId2"/>
          <a:stretch>
            <a:fillRect/>
          </a:stretch>
        </p:blipFill>
        <p:spPr>
          <a:xfrm rot="8069581">
            <a:off x="-2275873" y="450109"/>
            <a:ext cx="4504039" cy="4318729"/>
          </a:xfrm>
          <a:prstGeom prst="rect">
            <a:avLst/>
          </a:prstGeom>
        </p:spPr>
      </p:pic>
      <p:pic>
        <p:nvPicPr>
          <p:cNvPr id="27" name="Picture 26" descr="A green circle with white background&#10;&#10;Description automatically generated">
            <a:extLst>
              <a:ext uri="{FF2B5EF4-FFF2-40B4-BE49-F238E27FC236}">
                <a16:creationId xmlns:a16="http://schemas.microsoft.com/office/drawing/2014/main" id="{E087B936-BC65-3F1D-F043-5F256A0014C8}"/>
              </a:ext>
            </a:extLst>
          </p:cNvPr>
          <p:cNvPicPr>
            <a:picLocks noChangeAspect="1"/>
          </p:cNvPicPr>
          <p:nvPr/>
        </p:nvPicPr>
        <p:blipFill>
          <a:blip r:embed="rId2"/>
          <a:stretch>
            <a:fillRect/>
          </a:stretch>
        </p:blipFill>
        <p:spPr>
          <a:xfrm>
            <a:off x="3994849" y="294593"/>
            <a:ext cx="7333338" cy="7031623"/>
          </a:xfrm>
          <a:prstGeom prst="rect">
            <a:avLst/>
          </a:prstGeom>
        </p:spPr>
      </p:pic>
      <p:sp>
        <p:nvSpPr>
          <p:cNvPr id="21" name="TextBox 20">
            <a:extLst>
              <a:ext uri="{FF2B5EF4-FFF2-40B4-BE49-F238E27FC236}">
                <a16:creationId xmlns:a16="http://schemas.microsoft.com/office/drawing/2014/main" id="{7C414D71-4A48-2063-001C-F3F171815914}"/>
              </a:ext>
            </a:extLst>
          </p:cNvPr>
          <p:cNvSpPr txBox="1"/>
          <p:nvPr/>
        </p:nvSpPr>
        <p:spPr>
          <a:xfrm>
            <a:off x="1824953" y="2705725"/>
            <a:ext cx="8542093" cy="1446550"/>
          </a:xfrm>
          <a:prstGeom prst="rect">
            <a:avLst/>
          </a:prstGeom>
          <a:noFill/>
        </p:spPr>
        <p:txBody>
          <a:bodyPr wrap="square" rtlCol="0">
            <a:spAutoFit/>
          </a:bodyPr>
          <a:lstStyle/>
          <a:p>
            <a:r>
              <a:rPr lang="en-US" sz="8800" dirty="0">
                <a:latin typeface="Aptos Mono" panose="020B0009020202020204" pitchFamily="49" charset="0"/>
                <a:cs typeface="Aptos Mono" panose="020F0502020204030204" pitchFamily="34" charset="0"/>
              </a:rPr>
              <a:t>Pear-to-Peer</a:t>
            </a:r>
          </a:p>
        </p:txBody>
      </p:sp>
      <p:sp>
        <p:nvSpPr>
          <p:cNvPr id="25" name="TextBox 24">
            <a:extLst>
              <a:ext uri="{FF2B5EF4-FFF2-40B4-BE49-F238E27FC236}">
                <a16:creationId xmlns:a16="http://schemas.microsoft.com/office/drawing/2014/main" id="{19950A6C-580E-A7AA-F1E9-88B36E08FB0B}"/>
              </a:ext>
            </a:extLst>
          </p:cNvPr>
          <p:cNvSpPr txBox="1"/>
          <p:nvPr/>
        </p:nvSpPr>
        <p:spPr>
          <a:xfrm>
            <a:off x="7750695" y="5330988"/>
            <a:ext cx="4044697" cy="923330"/>
          </a:xfrm>
          <a:prstGeom prst="rect">
            <a:avLst/>
          </a:prstGeom>
          <a:noFill/>
        </p:spPr>
        <p:txBody>
          <a:bodyPr wrap="none" rtlCol="0">
            <a:spAutoFit/>
          </a:bodyPr>
          <a:lstStyle/>
          <a:p>
            <a:r>
              <a:rPr lang="en-US" dirty="0">
                <a:latin typeface="Aptos Mono" panose="020B0009020202020204" pitchFamily="49" charset="0"/>
                <a:ea typeface="Dotum" panose="020B0600000101010101" pitchFamily="34" charset="-127"/>
              </a:rPr>
              <a:t>Project Software Engineering</a:t>
            </a:r>
          </a:p>
          <a:p>
            <a:r>
              <a:rPr lang="en-US" dirty="0">
                <a:latin typeface="Aptos Mono" panose="020B0009020202020204" pitchFamily="49" charset="0"/>
                <a:ea typeface="Dotum" panose="020B0600000101010101" pitchFamily="34" charset="-127"/>
              </a:rPr>
              <a:t>Group I</a:t>
            </a:r>
          </a:p>
          <a:p>
            <a:r>
              <a:rPr lang="en-US" dirty="0">
                <a:latin typeface="Aptos Mono" panose="020B0009020202020204" pitchFamily="49" charset="0"/>
                <a:ea typeface="Dotum" panose="020B0600000101010101" pitchFamily="34" charset="-127"/>
              </a:rPr>
              <a:t>28</a:t>
            </a:r>
            <a:r>
              <a:rPr lang="en-US" baseline="30000" dirty="0">
                <a:latin typeface="Aptos Mono" panose="020B0009020202020204" pitchFamily="49" charset="0"/>
                <a:ea typeface="Dotum" panose="020B0600000101010101" pitchFamily="34" charset="-127"/>
              </a:rPr>
              <a:t>th</a:t>
            </a:r>
            <a:r>
              <a:rPr lang="en-US" dirty="0">
                <a:latin typeface="Aptos Mono" panose="020B0009020202020204" pitchFamily="49" charset="0"/>
                <a:ea typeface="Dotum" panose="020B0600000101010101" pitchFamily="34" charset="-127"/>
              </a:rPr>
              <a:t> Jun 2024</a:t>
            </a:r>
          </a:p>
        </p:txBody>
      </p:sp>
      <p:pic>
        <p:nvPicPr>
          <p:cNvPr id="33" name="Picture 32" descr="A green circle in the dark&#10;&#10;Description automatically generated">
            <a:extLst>
              <a:ext uri="{FF2B5EF4-FFF2-40B4-BE49-F238E27FC236}">
                <a16:creationId xmlns:a16="http://schemas.microsoft.com/office/drawing/2014/main" id="{C96BC079-564F-F52A-14F9-905EB0BD39E2}"/>
              </a:ext>
            </a:extLst>
          </p:cNvPr>
          <p:cNvPicPr>
            <a:picLocks noChangeAspect="1"/>
          </p:cNvPicPr>
          <p:nvPr/>
        </p:nvPicPr>
        <p:blipFill rotWithShape="1">
          <a:blip r:embed="rId3"/>
          <a:srcRect l="24035" b="31959"/>
          <a:stretch/>
        </p:blipFill>
        <p:spPr>
          <a:xfrm rot="18747458">
            <a:off x="9558561" y="-1042742"/>
            <a:ext cx="2747085" cy="2460538"/>
          </a:xfrm>
          <a:prstGeom prst="rect">
            <a:avLst/>
          </a:prstGeom>
        </p:spPr>
      </p:pic>
      <p:pic>
        <p:nvPicPr>
          <p:cNvPr id="7" name="Picture 6" descr="A green pear with white lines on it&#10;&#10;Description automatically generated">
            <a:extLst>
              <a:ext uri="{FF2B5EF4-FFF2-40B4-BE49-F238E27FC236}">
                <a16:creationId xmlns:a16="http://schemas.microsoft.com/office/drawing/2014/main" id="{1C21F242-5834-DD10-AABF-7B85DBD9C7F5}"/>
              </a:ext>
            </a:extLst>
          </p:cNvPr>
          <p:cNvPicPr>
            <a:picLocks noChangeAspect="1"/>
          </p:cNvPicPr>
          <p:nvPr/>
        </p:nvPicPr>
        <p:blipFill>
          <a:blip r:embed="rId4"/>
          <a:stretch>
            <a:fillRect/>
          </a:stretch>
        </p:blipFill>
        <p:spPr>
          <a:xfrm>
            <a:off x="1455992" y="292365"/>
            <a:ext cx="2008953" cy="2008953"/>
          </a:xfrm>
          <a:prstGeom prst="rect">
            <a:avLst/>
          </a:prstGeom>
        </p:spPr>
      </p:pic>
    </p:spTree>
    <p:extLst>
      <p:ext uri="{BB962C8B-B14F-4D97-AF65-F5344CB8AC3E}">
        <p14:creationId xmlns:p14="http://schemas.microsoft.com/office/powerpoint/2010/main" val="292433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9000" fill="hold"/>
                                        <p:tgtEl>
                                          <p:spTgt spid="27"/>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5000" fill="hold"/>
                                        <p:tgtEl>
                                          <p:spTgt spid="28"/>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3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LLM Design</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2">
            <a:alphaModFix amt="50000"/>
          </a:blip>
          <a:stretch>
            <a:fillRect/>
          </a:stretch>
        </p:blipFill>
        <p:spPr>
          <a:xfrm rot="15930536">
            <a:off x="5592875" y="50629"/>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12" name="TextBox 11">
            <a:extLst>
              <a:ext uri="{FF2B5EF4-FFF2-40B4-BE49-F238E27FC236}">
                <a16:creationId xmlns:a16="http://schemas.microsoft.com/office/drawing/2014/main" id="{41C6847A-F528-7BB6-C99F-32D7093C1BF1}"/>
              </a:ext>
            </a:extLst>
          </p:cNvPr>
          <p:cNvSpPr txBox="1"/>
          <p:nvPr/>
        </p:nvSpPr>
        <p:spPr>
          <a:xfrm>
            <a:off x="603913" y="3077904"/>
            <a:ext cx="3904053" cy="1200329"/>
          </a:xfrm>
          <a:prstGeom prst="rect">
            <a:avLst/>
          </a:prstGeom>
          <a:noFill/>
        </p:spPr>
        <p:txBody>
          <a:bodyPr wrap="square" rtlCol="0">
            <a:spAutoFit/>
          </a:bodyPr>
          <a:lstStyle/>
          <a:p>
            <a:pPr fontAlgn="auto"/>
            <a:r>
              <a:rPr lang="en-GB" dirty="0">
                <a:latin typeface="Aptos Mono" panose="020B0009020202020204" pitchFamily="49" charset="0"/>
              </a:rPr>
              <a:t>Extra row number as input since GPT3.5 cannot recognize it</a:t>
            </a:r>
            <a:endParaRPr lang="en-GB" sz="1800" dirty="0">
              <a:effectLst/>
              <a:latin typeface="Aptos Mono" panose="020B0009020202020204" pitchFamily="49" charset="0"/>
            </a:endParaRPr>
          </a:p>
          <a:p>
            <a:pPr fontAlgn="auto"/>
            <a:endParaRPr lang="en-GB" dirty="0">
              <a:latin typeface="Aptos Mono" panose="020B0009020202020204" pitchFamily="49" charset="0"/>
            </a:endParaRPr>
          </a:p>
        </p:txBody>
      </p:sp>
      <p:pic>
        <p:nvPicPr>
          <p:cNvPr id="10" name="Picture 9" descr="A computer code with purple text&#10;&#10;Description automatically generated">
            <a:extLst>
              <a:ext uri="{FF2B5EF4-FFF2-40B4-BE49-F238E27FC236}">
                <a16:creationId xmlns:a16="http://schemas.microsoft.com/office/drawing/2014/main" id="{587FF089-D902-656D-F37C-0C10B1C8F18C}"/>
              </a:ext>
            </a:extLst>
          </p:cNvPr>
          <p:cNvPicPr>
            <a:picLocks noChangeAspect="1"/>
          </p:cNvPicPr>
          <p:nvPr/>
        </p:nvPicPr>
        <p:blipFill>
          <a:blip r:embed="rId3"/>
          <a:stretch>
            <a:fillRect/>
          </a:stretch>
        </p:blipFill>
        <p:spPr>
          <a:xfrm>
            <a:off x="5497597" y="2092064"/>
            <a:ext cx="5492087" cy="2924165"/>
          </a:xfrm>
          <a:prstGeom prst="rect">
            <a:avLst/>
          </a:prstGeom>
        </p:spPr>
      </p:pic>
    </p:spTree>
    <p:extLst>
      <p:ext uri="{BB962C8B-B14F-4D97-AF65-F5344CB8AC3E}">
        <p14:creationId xmlns:p14="http://schemas.microsoft.com/office/powerpoint/2010/main" val="137176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LLM Design</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2">
            <a:alphaModFix amt="50000"/>
          </a:blip>
          <a:stretch>
            <a:fillRect/>
          </a:stretch>
        </p:blipFill>
        <p:spPr>
          <a:xfrm rot="15930536">
            <a:off x="5592875" y="50629"/>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12" name="TextBox 11">
            <a:extLst>
              <a:ext uri="{FF2B5EF4-FFF2-40B4-BE49-F238E27FC236}">
                <a16:creationId xmlns:a16="http://schemas.microsoft.com/office/drawing/2014/main" id="{41C6847A-F528-7BB6-C99F-32D7093C1BF1}"/>
              </a:ext>
            </a:extLst>
          </p:cNvPr>
          <p:cNvSpPr txBox="1"/>
          <p:nvPr/>
        </p:nvSpPr>
        <p:spPr>
          <a:xfrm>
            <a:off x="603913" y="3077904"/>
            <a:ext cx="3904053" cy="923330"/>
          </a:xfrm>
          <a:prstGeom prst="rect">
            <a:avLst/>
          </a:prstGeom>
          <a:noFill/>
        </p:spPr>
        <p:txBody>
          <a:bodyPr wrap="square" rtlCol="0">
            <a:spAutoFit/>
          </a:bodyPr>
          <a:lstStyle/>
          <a:p>
            <a:pPr fontAlgn="auto"/>
            <a:r>
              <a:rPr lang="en-GB" dirty="0">
                <a:latin typeface="Aptos Mono" panose="020B0009020202020204" pitchFamily="49" charset="0"/>
              </a:rPr>
              <a:t>Return summary of code and hints as a .txt file</a:t>
            </a:r>
            <a:endParaRPr lang="en-GB" sz="1800" dirty="0">
              <a:effectLst/>
              <a:latin typeface="Aptos Mono" panose="020B0009020202020204" pitchFamily="49" charset="0"/>
            </a:endParaRPr>
          </a:p>
          <a:p>
            <a:pPr fontAlgn="auto"/>
            <a:endParaRPr lang="en-GB" dirty="0">
              <a:latin typeface="Aptos Mono" panose="020B0009020202020204" pitchFamily="49" charset="0"/>
            </a:endParaRPr>
          </a:p>
        </p:txBody>
      </p:sp>
      <p:pic>
        <p:nvPicPr>
          <p:cNvPr id="11" name="Picture 10" descr="A white screen shot of a computer&#10;&#10;Description automatically generated">
            <a:extLst>
              <a:ext uri="{FF2B5EF4-FFF2-40B4-BE49-F238E27FC236}">
                <a16:creationId xmlns:a16="http://schemas.microsoft.com/office/drawing/2014/main" id="{B4592F56-7A5B-A690-E5A6-6B2654C61B10}"/>
              </a:ext>
            </a:extLst>
          </p:cNvPr>
          <p:cNvPicPr>
            <a:picLocks noChangeAspect="1"/>
          </p:cNvPicPr>
          <p:nvPr/>
        </p:nvPicPr>
        <p:blipFill>
          <a:blip r:embed="rId3"/>
          <a:stretch>
            <a:fillRect/>
          </a:stretch>
        </p:blipFill>
        <p:spPr>
          <a:xfrm>
            <a:off x="5572752" y="2341398"/>
            <a:ext cx="5636641" cy="3176064"/>
          </a:xfrm>
          <a:prstGeom prst="rect">
            <a:avLst/>
          </a:prstGeom>
        </p:spPr>
      </p:pic>
    </p:spTree>
    <p:extLst>
      <p:ext uri="{BB962C8B-B14F-4D97-AF65-F5344CB8AC3E}">
        <p14:creationId xmlns:p14="http://schemas.microsoft.com/office/powerpoint/2010/main" val="310529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5A196B-FFB1-11C0-A78E-0A2A34E3D248}"/>
              </a:ext>
            </a:extLst>
          </p:cNvPr>
          <p:cNvSpPr txBox="1"/>
          <p:nvPr/>
        </p:nvSpPr>
        <p:spPr>
          <a:xfrm>
            <a:off x="9106265" y="-40757579"/>
            <a:ext cx="3164754" cy="48844140"/>
          </a:xfrm>
          <a:prstGeom prst="rect">
            <a:avLst/>
          </a:prstGeom>
          <a:noFill/>
        </p:spPr>
        <p:txBody>
          <a:bodyPr wrap="square" rtlCol="0">
            <a:spAutoFit/>
          </a:bodyPr>
          <a:lstStyle/>
          <a:p>
            <a:r>
              <a:rPr lang="en-GB" dirty="0">
                <a:solidFill>
                  <a:schemeClr val="accent6"/>
                </a:solidFill>
                <a:effectLst/>
              </a:rPr>
              <a:t>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 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01001101011100101100101010010110010101101100101011001010010011010010110110101101100101010101010110110110001010101101010101001010011010010110101001011011001010101101001010110011011001010010101010101101010010101100110101010010101100101010100110101100101011010101001010110011010101101010100101011010110010100101101010110010101101010100110101011010010010110101011001011001010100101011011001010101100101101011010101101001001010110101101001011010101100101010110010100110101011010110010101010101101010010101101010110010110101011010100101011001011010101011001011010101001011001010101101100101101010101100101001101010110010101101010100101100101101010101011010100101011010110010100101101010110010101011010010110101</a:t>
            </a:r>
            <a:endParaRPr lang="en-US" dirty="0">
              <a:solidFill>
                <a:schemeClr val="accent6"/>
              </a:solidFill>
            </a:endParaRPr>
          </a:p>
        </p:txBody>
      </p:sp>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Green Coding &amp; Testing</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2">
            <a:alphaModFix amt="50000"/>
          </a:blip>
          <a:stretch>
            <a:fillRect/>
          </a:stretch>
        </p:blipFill>
        <p:spPr>
          <a:xfrm rot="15930536">
            <a:off x="5592875" y="50629"/>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12" name="TextBox 11">
            <a:extLst>
              <a:ext uri="{FF2B5EF4-FFF2-40B4-BE49-F238E27FC236}">
                <a16:creationId xmlns:a16="http://schemas.microsoft.com/office/drawing/2014/main" id="{41C6847A-F528-7BB6-C99F-32D7093C1BF1}"/>
              </a:ext>
            </a:extLst>
          </p:cNvPr>
          <p:cNvSpPr txBox="1"/>
          <p:nvPr/>
        </p:nvSpPr>
        <p:spPr>
          <a:xfrm>
            <a:off x="725235" y="2341398"/>
            <a:ext cx="4761166" cy="3416320"/>
          </a:xfrm>
          <a:prstGeom prst="rect">
            <a:avLst/>
          </a:prstGeom>
          <a:noFill/>
        </p:spPr>
        <p:txBody>
          <a:bodyPr wrap="square" rtlCol="0">
            <a:spAutoFit/>
          </a:bodyPr>
          <a:lstStyle/>
          <a:p>
            <a:pPr fontAlgn="auto"/>
            <a:r>
              <a:rPr lang="en-GB" dirty="0">
                <a:latin typeface="Aptos Mono" panose="020B0009020202020204" pitchFamily="49" charset="0"/>
              </a:rPr>
              <a:t>Frontend colour choice</a:t>
            </a:r>
          </a:p>
          <a:p>
            <a:pPr fontAlgn="auto"/>
            <a:endParaRPr lang="en-GB" sz="1800" dirty="0">
              <a:effectLst/>
              <a:latin typeface="Aptos Mono" panose="020B0009020202020204" pitchFamily="49" charset="0"/>
            </a:endParaRPr>
          </a:p>
          <a:p>
            <a:pPr fontAlgn="auto"/>
            <a:r>
              <a:rPr lang="en-GB" dirty="0">
                <a:latin typeface="Aptos Mono" panose="020B0009020202020204" pitchFamily="49" charset="0"/>
              </a:rPr>
              <a:t>Backend lightweight Flask and SQLite</a:t>
            </a:r>
          </a:p>
          <a:p>
            <a:pPr fontAlgn="auto"/>
            <a:endParaRPr lang="en-GB" sz="1800" dirty="0">
              <a:effectLst/>
              <a:latin typeface="Aptos Mono" panose="020B0009020202020204" pitchFamily="49" charset="0"/>
            </a:endParaRPr>
          </a:p>
          <a:p>
            <a:pPr fontAlgn="auto"/>
            <a:r>
              <a:rPr lang="en-GB" dirty="0">
                <a:latin typeface="Aptos Mono" panose="020B0009020202020204" pitchFamily="49" charset="0"/>
              </a:rPr>
              <a:t>Possible choice for LLM from OpenAI: remember conversation</a:t>
            </a:r>
          </a:p>
          <a:p>
            <a:pPr fontAlgn="auto"/>
            <a:endParaRPr lang="en-GB" sz="1800" dirty="0">
              <a:effectLst/>
              <a:latin typeface="Aptos Mono" panose="020B0009020202020204" pitchFamily="49" charset="0"/>
            </a:endParaRPr>
          </a:p>
          <a:p>
            <a:pPr fontAlgn="auto"/>
            <a:r>
              <a:rPr lang="en-GB" dirty="0">
                <a:latin typeface="Aptos Mono" panose="020B0009020202020204" pitchFamily="49" charset="0"/>
              </a:rPr>
              <a:t>Unit test but hard to write test script, due to complexity in the modules</a:t>
            </a:r>
            <a:endParaRPr lang="en-GB" sz="1800" dirty="0">
              <a:effectLst/>
              <a:latin typeface="Aptos Mono" panose="020B0009020202020204" pitchFamily="49" charset="0"/>
            </a:endParaRPr>
          </a:p>
          <a:p>
            <a:pPr fontAlgn="auto"/>
            <a:endParaRPr lang="en-GB" dirty="0">
              <a:latin typeface="Aptos Mono" panose="020B0009020202020204" pitchFamily="49" charset="0"/>
            </a:endParaRPr>
          </a:p>
        </p:txBody>
      </p:sp>
    </p:spTree>
    <p:extLst>
      <p:ext uri="{BB962C8B-B14F-4D97-AF65-F5344CB8AC3E}">
        <p14:creationId xmlns:p14="http://schemas.microsoft.com/office/powerpoint/2010/main" val="181527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par>
                                <p:cTn id="7" presetID="0" presetClass="path" presetSubtype="0" repeatCount="indefinite" fill="hold" grpId="0" nodeType="withEffect">
                                  <p:stCondLst>
                                    <p:cond delay="0"/>
                                  </p:stCondLst>
                                  <p:childTnLst>
                                    <p:animMotion origin="layout" path="M -2.70833E-6 4.44444E-6 L -0.01159 7.12222 " pathEditMode="relative" rAng="0" ptsTypes="AA">
                                      <p:cBhvr>
                                        <p:cTn id="8" dur="80000" fill="hold"/>
                                        <p:tgtEl>
                                          <p:spTgt spid="2"/>
                                        </p:tgtEl>
                                        <p:attrNameLst>
                                          <p:attrName>ppt_x</p:attrName>
                                          <p:attrName>ppt_y</p:attrName>
                                        </p:attrNameLst>
                                      </p:cBhvr>
                                      <p:rCtr x="-586" y="35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Demo</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2">
            <a:alphaModFix amt="50000"/>
          </a:blip>
          <a:stretch>
            <a:fillRect/>
          </a:stretch>
        </p:blipFill>
        <p:spPr>
          <a:xfrm rot="15930536">
            <a:off x="7655559" y="62679"/>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pic>
        <p:nvPicPr>
          <p:cNvPr id="2" name="Picture 1" descr="A computer with a screen on&#10;&#10;Description automatically generated">
            <a:extLst>
              <a:ext uri="{FF2B5EF4-FFF2-40B4-BE49-F238E27FC236}">
                <a16:creationId xmlns:a16="http://schemas.microsoft.com/office/drawing/2014/main" id="{27435DBC-13E4-7CA4-49ED-B7B417BFCD93}"/>
              </a:ext>
            </a:extLst>
          </p:cNvPr>
          <p:cNvPicPr>
            <a:picLocks noChangeAspect="1"/>
          </p:cNvPicPr>
          <p:nvPr/>
        </p:nvPicPr>
        <p:blipFill rotWithShape="1">
          <a:blip r:embed="rId3"/>
          <a:srcRect l="13552" t="20250" r="14983" b="18465"/>
          <a:stretch/>
        </p:blipFill>
        <p:spPr>
          <a:xfrm>
            <a:off x="1930258" y="1756623"/>
            <a:ext cx="7467144" cy="4802630"/>
          </a:xfrm>
          <a:prstGeom prst="rect">
            <a:avLst/>
          </a:prstGeom>
        </p:spPr>
      </p:pic>
    </p:spTree>
    <p:extLst>
      <p:ext uri="{BB962C8B-B14F-4D97-AF65-F5344CB8AC3E}">
        <p14:creationId xmlns:p14="http://schemas.microsoft.com/office/powerpoint/2010/main" val="62949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Future Potential</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2">
            <a:alphaModFix amt="50000"/>
          </a:blip>
          <a:stretch>
            <a:fillRect/>
          </a:stretch>
        </p:blipFill>
        <p:spPr>
          <a:xfrm rot="15930536">
            <a:off x="10100559" y="62680"/>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latin typeface="Aptos Mono" panose="020B0009020202020204" pitchFamily="49" charset="0"/>
              </a:rPr>
              <a:t>05-Future Potential</a:t>
            </a:r>
          </a:p>
        </p:txBody>
      </p:sp>
      <p:sp>
        <p:nvSpPr>
          <p:cNvPr id="11" name="TextBox 10">
            <a:extLst>
              <a:ext uri="{FF2B5EF4-FFF2-40B4-BE49-F238E27FC236}">
                <a16:creationId xmlns:a16="http://schemas.microsoft.com/office/drawing/2014/main" id="{34B42690-D205-D4BD-CA54-B90C45C15477}"/>
              </a:ext>
            </a:extLst>
          </p:cNvPr>
          <p:cNvSpPr txBox="1"/>
          <p:nvPr/>
        </p:nvSpPr>
        <p:spPr>
          <a:xfrm>
            <a:off x="947410" y="2223661"/>
            <a:ext cx="5831976" cy="3416320"/>
          </a:xfrm>
          <a:prstGeom prst="rect">
            <a:avLst/>
          </a:prstGeom>
          <a:noFill/>
        </p:spPr>
        <p:txBody>
          <a:bodyPr wrap="square" rtlCol="0">
            <a:spAutoFit/>
          </a:bodyPr>
          <a:lstStyle/>
          <a:p>
            <a:pPr fontAlgn="auto"/>
            <a:r>
              <a:rPr lang="en-GB" sz="1800" dirty="0">
                <a:effectLst/>
                <a:latin typeface="Aptos Mono" panose="020B0009020202020204" pitchFamily="49" charset="0"/>
              </a:rPr>
              <a:t>Personalize to different assignments specific to the academic education and assignments</a:t>
            </a:r>
          </a:p>
          <a:p>
            <a:pPr fontAlgn="auto"/>
            <a:endParaRPr lang="en-GB" dirty="0">
              <a:latin typeface="Aptos Mono" panose="020B0009020202020204" pitchFamily="49" charset="0"/>
            </a:endParaRPr>
          </a:p>
          <a:p>
            <a:pPr fontAlgn="auto"/>
            <a:r>
              <a:rPr lang="en-US" sz="1800" dirty="0">
                <a:effectLst/>
                <a:latin typeface="Aptos Mono" panose="020B0009020202020204" pitchFamily="49" charset="0"/>
              </a:rPr>
              <a:t>Provi</a:t>
            </a:r>
            <a:r>
              <a:rPr lang="en-US" dirty="0">
                <a:latin typeface="Aptos Mono" panose="020B0009020202020204" pitchFamily="49" charset="0"/>
              </a:rPr>
              <a:t>de different level of responses of the LLM based of the choice of teacher</a:t>
            </a:r>
          </a:p>
          <a:p>
            <a:pPr fontAlgn="auto"/>
            <a:endParaRPr lang="en-US" sz="1800" dirty="0">
              <a:effectLst/>
              <a:latin typeface="Aptos Mono" panose="020B0009020202020204" pitchFamily="49" charset="0"/>
            </a:endParaRPr>
          </a:p>
          <a:p>
            <a:pPr fontAlgn="auto"/>
            <a:r>
              <a:rPr lang="en-US" dirty="0">
                <a:latin typeface="Aptos Mono" panose="020B0009020202020204" pitchFamily="49" charset="0"/>
              </a:rPr>
              <a:t>Skill tracking that allow student to track their progress and improvement</a:t>
            </a:r>
          </a:p>
          <a:p>
            <a:pPr fontAlgn="auto"/>
            <a:endParaRPr lang="en-US" sz="1800" dirty="0">
              <a:effectLst/>
              <a:latin typeface="Aptos Mono" panose="020B0009020202020204" pitchFamily="49" charset="0"/>
            </a:endParaRPr>
          </a:p>
          <a:p>
            <a:pPr fontAlgn="auto"/>
            <a:r>
              <a:rPr lang="en-US" dirty="0">
                <a:latin typeface="Aptos Mono" panose="020B0009020202020204" pitchFamily="49" charset="0"/>
              </a:rPr>
              <a:t>Analytics on student performance and common coding mistakes</a:t>
            </a:r>
            <a:endParaRPr lang="en-GB" sz="1800" dirty="0">
              <a:effectLst/>
              <a:latin typeface="Aptos Mono" panose="020B0009020202020204" pitchFamily="49" charset="0"/>
            </a:endParaRPr>
          </a:p>
        </p:txBody>
      </p:sp>
      <p:pic>
        <p:nvPicPr>
          <p:cNvPr id="13" name="Picture 12" descr="A colorful light bulb with icons&#10;&#10;Description automatically generated">
            <a:extLst>
              <a:ext uri="{FF2B5EF4-FFF2-40B4-BE49-F238E27FC236}">
                <a16:creationId xmlns:a16="http://schemas.microsoft.com/office/drawing/2014/main" id="{886301A9-45C9-14FA-E866-0977A3227F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628" b="89748" l="9738" r="89888">
                        <a14:foregroundMark x1="31648" y1="9621" x2="50749" y2="9937"/>
                        <a14:foregroundMark x1="58614" y1="13091" x2="45693" y2="6467"/>
                        <a14:foregroundMark x1="45693" y1="6467" x2="17790" y2="12776"/>
                        <a14:foregroundMark x1="17790" y1="12776" x2="19663" y2="12776"/>
                        <a14:foregroundMark x1="34082" y1="10726" x2="28464" y2="12618"/>
                        <a14:foregroundMark x1="41948" y1="6625" x2="41948" y2="6625"/>
                        <a14:foregroundMark x1="41573" y1="6625" x2="40449" y2="3628"/>
                        <a14:foregroundMark x1="43446" y1="79495" x2="43446" y2="79495"/>
                        <a14:foregroundMark x1="43446" y1="79495" x2="52622" y2="78233"/>
                        <a14:foregroundMark x1="39326" y1="78233" x2="54494" y2="79180"/>
                        <a14:foregroundMark x1="54494" y1="79180" x2="61985" y2="78549"/>
                        <a14:foregroundMark x1="37453" y1="77760" x2="40449" y2="79022"/>
                        <a14:foregroundMark x1="61423" y1="78233" x2="62360" y2="77760"/>
                        <a14:foregroundMark x1="37453" y1="82492" x2="51498" y2="83438"/>
                        <a14:foregroundMark x1="51498" y1="83438" x2="38202" y2="82650"/>
                        <a14:foregroundMark x1="44007" y1="84069" x2="58240" y2="83754"/>
                        <a14:foregroundMark x1="58240" y1="83754" x2="51311" y2="82177"/>
                        <a14:foregroundMark x1="61049" y1="83438" x2="61236" y2="84700"/>
                        <a14:foregroundMark x1="62172" y1="84858" x2="60674" y2="82334"/>
                        <a14:foregroundMark x1="61798" y1="89117" x2="47566" y2="88486"/>
                        <a14:foregroundMark x1="47566" y1="88486" x2="61798" y2="88328"/>
                        <a14:foregroundMark x1="61798" y1="88328" x2="40449" y2="88486"/>
                        <a14:foregroundMark x1="38202" y1="87697" x2="38202" y2="88013"/>
                      </a14:backgroundRemoval>
                    </a14:imgEffect>
                  </a14:imgLayer>
                </a14:imgProps>
              </a:ext>
            </a:extLst>
          </a:blip>
          <a:stretch>
            <a:fillRect/>
          </a:stretch>
        </p:blipFill>
        <p:spPr>
          <a:xfrm>
            <a:off x="7189355" y="1975945"/>
            <a:ext cx="3400789" cy="4037640"/>
          </a:xfrm>
          <a:prstGeom prst="rect">
            <a:avLst/>
          </a:prstGeom>
        </p:spPr>
      </p:pic>
    </p:spTree>
    <p:extLst>
      <p:ext uri="{BB962C8B-B14F-4D97-AF65-F5344CB8AC3E}">
        <p14:creationId xmlns:p14="http://schemas.microsoft.com/office/powerpoint/2010/main" val="388152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circle in the dark&#10;&#10;Description automatically generated">
            <a:extLst>
              <a:ext uri="{FF2B5EF4-FFF2-40B4-BE49-F238E27FC236}">
                <a16:creationId xmlns:a16="http://schemas.microsoft.com/office/drawing/2014/main" id="{18DBA4C9-FBD4-BEC3-6C78-986DAE25F3A4}"/>
              </a:ext>
            </a:extLst>
          </p:cNvPr>
          <p:cNvPicPr>
            <a:picLocks noChangeAspect="1"/>
          </p:cNvPicPr>
          <p:nvPr/>
        </p:nvPicPr>
        <p:blipFill rotWithShape="1">
          <a:blip r:embed="rId2"/>
          <a:srcRect l="23242" b="31684"/>
          <a:stretch/>
        </p:blipFill>
        <p:spPr>
          <a:xfrm>
            <a:off x="7085564" y="2936021"/>
            <a:ext cx="6632608" cy="5903130"/>
          </a:xfrm>
          <a:prstGeom prst="rect">
            <a:avLst/>
          </a:prstGeom>
        </p:spPr>
      </p:pic>
      <p:pic>
        <p:nvPicPr>
          <p:cNvPr id="6" name="Picture 5" descr="A green circle in the dark&#10;&#10;Description automatically generated">
            <a:extLst>
              <a:ext uri="{FF2B5EF4-FFF2-40B4-BE49-F238E27FC236}">
                <a16:creationId xmlns:a16="http://schemas.microsoft.com/office/drawing/2014/main" id="{9E61992C-D0CB-C332-6D43-9B090B8866B2}"/>
              </a:ext>
            </a:extLst>
          </p:cNvPr>
          <p:cNvPicPr>
            <a:picLocks noChangeAspect="1"/>
          </p:cNvPicPr>
          <p:nvPr/>
        </p:nvPicPr>
        <p:blipFill rotWithShape="1">
          <a:blip r:embed="rId2"/>
          <a:srcRect l="23242" b="31684"/>
          <a:stretch/>
        </p:blipFill>
        <p:spPr>
          <a:xfrm>
            <a:off x="1193520" y="-1299900"/>
            <a:ext cx="6809352" cy="6060435"/>
          </a:xfrm>
          <a:prstGeom prst="rect">
            <a:avLst/>
          </a:prstGeom>
        </p:spPr>
      </p:pic>
      <p:pic>
        <p:nvPicPr>
          <p:cNvPr id="7" name="Picture 6" descr="A green pear with white lines on it&#10;&#10;Description automatically generated">
            <a:extLst>
              <a:ext uri="{FF2B5EF4-FFF2-40B4-BE49-F238E27FC236}">
                <a16:creationId xmlns:a16="http://schemas.microsoft.com/office/drawing/2014/main" id="{1C21F242-5834-DD10-AABF-7B85DBD9C7F5}"/>
              </a:ext>
            </a:extLst>
          </p:cNvPr>
          <p:cNvPicPr>
            <a:picLocks noChangeAspect="1"/>
          </p:cNvPicPr>
          <p:nvPr/>
        </p:nvPicPr>
        <p:blipFill>
          <a:blip r:embed="rId3"/>
          <a:stretch>
            <a:fillRect/>
          </a:stretch>
        </p:blipFill>
        <p:spPr>
          <a:xfrm>
            <a:off x="9214092" y="233965"/>
            <a:ext cx="2356612" cy="2356612"/>
          </a:xfrm>
          <a:prstGeom prst="rect">
            <a:avLst/>
          </a:prstGeom>
        </p:spPr>
      </p:pic>
      <p:sp>
        <p:nvSpPr>
          <p:cNvPr id="21" name="TextBox 20">
            <a:extLst>
              <a:ext uri="{FF2B5EF4-FFF2-40B4-BE49-F238E27FC236}">
                <a16:creationId xmlns:a16="http://schemas.microsoft.com/office/drawing/2014/main" id="{7C414D71-4A48-2063-001C-F3F171815914}"/>
              </a:ext>
            </a:extLst>
          </p:cNvPr>
          <p:cNvSpPr txBox="1"/>
          <p:nvPr/>
        </p:nvSpPr>
        <p:spPr>
          <a:xfrm>
            <a:off x="2977909" y="2705725"/>
            <a:ext cx="6236183" cy="1446550"/>
          </a:xfrm>
          <a:prstGeom prst="rect">
            <a:avLst/>
          </a:prstGeom>
          <a:noFill/>
        </p:spPr>
        <p:txBody>
          <a:bodyPr wrap="square" rtlCol="0">
            <a:spAutoFit/>
          </a:bodyPr>
          <a:lstStyle/>
          <a:p>
            <a:r>
              <a:rPr lang="en-US" sz="8800" dirty="0">
                <a:latin typeface="Aptos Mono" panose="020B0009020202020204" pitchFamily="49" charset="0"/>
                <a:cs typeface="Aptos Mono" panose="020F0502020204030204" pitchFamily="34" charset="0"/>
              </a:rPr>
              <a:t>Thank you</a:t>
            </a:r>
          </a:p>
        </p:txBody>
      </p:sp>
      <p:sp>
        <p:nvSpPr>
          <p:cNvPr id="25" name="TextBox 24">
            <a:extLst>
              <a:ext uri="{FF2B5EF4-FFF2-40B4-BE49-F238E27FC236}">
                <a16:creationId xmlns:a16="http://schemas.microsoft.com/office/drawing/2014/main" id="{19950A6C-580E-A7AA-F1E9-88B36E08FB0B}"/>
              </a:ext>
            </a:extLst>
          </p:cNvPr>
          <p:cNvSpPr txBox="1"/>
          <p:nvPr/>
        </p:nvSpPr>
        <p:spPr>
          <a:xfrm>
            <a:off x="7750695" y="5330988"/>
            <a:ext cx="4044697" cy="923330"/>
          </a:xfrm>
          <a:prstGeom prst="rect">
            <a:avLst/>
          </a:prstGeom>
          <a:noFill/>
        </p:spPr>
        <p:txBody>
          <a:bodyPr wrap="none" rtlCol="0">
            <a:spAutoFit/>
          </a:bodyPr>
          <a:lstStyle/>
          <a:p>
            <a:r>
              <a:rPr lang="en-US" dirty="0">
                <a:latin typeface="Aptos Mono" panose="020B0009020202020204" pitchFamily="49" charset="0"/>
                <a:ea typeface="Dotum" panose="020B0600000101010101" pitchFamily="34" charset="-127"/>
              </a:rPr>
              <a:t>Project Software Engineering</a:t>
            </a:r>
          </a:p>
          <a:p>
            <a:r>
              <a:rPr lang="en-US" dirty="0">
                <a:latin typeface="Aptos Mono" panose="020B0009020202020204" pitchFamily="49" charset="0"/>
                <a:ea typeface="Dotum" panose="020B0600000101010101" pitchFamily="34" charset="-127"/>
              </a:rPr>
              <a:t>Group I</a:t>
            </a:r>
          </a:p>
          <a:p>
            <a:r>
              <a:rPr lang="en-US" dirty="0">
                <a:latin typeface="Aptos Mono" panose="020B0009020202020204" pitchFamily="49" charset="0"/>
                <a:ea typeface="Dotum" panose="020B0600000101010101" pitchFamily="34" charset="-127"/>
              </a:rPr>
              <a:t>28</a:t>
            </a:r>
            <a:r>
              <a:rPr lang="en-US" baseline="30000" dirty="0">
                <a:latin typeface="Aptos Mono" panose="020B0009020202020204" pitchFamily="49" charset="0"/>
                <a:ea typeface="Dotum" panose="020B0600000101010101" pitchFamily="34" charset="-127"/>
              </a:rPr>
              <a:t>th</a:t>
            </a:r>
            <a:r>
              <a:rPr lang="en-US" dirty="0">
                <a:latin typeface="Aptos Mono" panose="020B0009020202020204" pitchFamily="49" charset="0"/>
                <a:ea typeface="Dotum" panose="020B0600000101010101" pitchFamily="34" charset="-127"/>
              </a:rPr>
              <a:t> Jun 2024</a:t>
            </a:r>
          </a:p>
        </p:txBody>
      </p:sp>
      <p:pic>
        <p:nvPicPr>
          <p:cNvPr id="8" name="Picture 7" descr="A green circle in the dark&#10;&#10;Description automatically generated">
            <a:extLst>
              <a:ext uri="{FF2B5EF4-FFF2-40B4-BE49-F238E27FC236}">
                <a16:creationId xmlns:a16="http://schemas.microsoft.com/office/drawing/2014/main" id="{BDEE1CF9-2EF6-B0DC-3A56-CB5AF3C6A1F7}"/>
              </a:ext>
            </a:extLst>
          </p:cNvPr>
          <p:cNvPicPr>
            <a:picLocks noChangeAspect="1"/>
          </p:cNvPicPr>
          <p:nvPr/>
        </p:nvPicPr>
        <p:blipFill rotWithShape="1">
          <a:blip r:embed="rId2"/>
          <a:srcRect l="23242" b="31684"/>
          <a:stretch/>
        </p:blipFill>
        <p:spPr>
          <a:xfrm>
            <a:off x="-2073801" y="3429000"/>
            <a:ext cx="5524810" cy="4917172"/>
          </a:xfrm>
          <a:prstGeom prst="rect">
            <a:avLst/>
          </a:prstGeom>
        </p:spPr>
      </p:pic>
    </p:spTree>
    <p:extLst>
      <p:ext uri="{BB962C8B-B14F-4D97-AF65-F5344CB8AC3E}">
        <p14:creationId xmlns:p14="http://schemas.microsoft.com/office/powerpoint/2010/main" val="406047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8000" fill="hold"/>
                                        <p:tgtEl>
                                          <p:spTgt spid="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000" fill="hold"/>
                                        <p:tgtEl>
                                          <p:spTgt spid="9"/>
                                        </p:tgtEl>
                                        <p:attrNameLst>
                                          <p:attrName>r</p:attrName>
                                        </p:attrNameLst>
                                      </p:cBhvr>
                                    </p:animRot>
                                  </p:childTnLst>
                                </p:cTn>
                              </p:par>
                              <p:par>
                                <p:cTn id="9" presetID="8" presetClass="emph" presetSubtype="0" repeatCount="indefinite" fill="hold" nodeType="withEffect">
                                  <p:stCondLst>
                                    <p:cond delay="0"/>
                                  </p:stCondLst>
                                  <p:childTnLst>
                                    <p:animRot by="-21600000">
                                      <p:cBhvr>
                                        <p:cTn id="10" dur="1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circle with white background&#10;&#10;Description automatically generated">
            <a:extLst>
              <a:ext uri="{FF2B5EF4-FFF2-40B4-BE49-F238E27FC236}">
                <a16:creationId xmlns:a16="http://schemas.microsoft.com/office/drawing/2014/main" id="{0F4E70C6-461F-DBEA-BA09-22973FFB77D1}"/>
              </a:ext>
            </a:extLst>
          </p:cNvPr>
          <p:cNvPicPr>
            <a:picLocks noChangeAspect="1"/>
          </p:cNvPicPr>
          <p:nvPr/>
        </p:nvPicPr>
        <p:blipFill>
          <a:blip r:embed="rId3">
            <a:alphaModFix amt="50000"/>
          </a:blip>
          <a:stretch>
            <a:fillRect/>
          </a:stretch>
        </p:blipFill>
        <p:spPr>
          <a:xfrm rot="15930536">
            <a:off x="745358" y="62679"/>
            <a:ext cx="1176164" cy="1127773"/>
          </a:xfrm>
          <a:prstGeom prst="rect">
            <a:avLst/>
          </a:prstGeom>
        </p:spPr>
      </p:pic>
      <p:sp>
        <p:nvSpPr>
          <p:cNvPr id="2" name="TextBox 1">
            <a:extLst>
              <a:ext uri="{FF2B5EF4-FFF2-40B4-BE49-F238E27FC236}">
                <a16:creationId xmlns:a16="http://schemas.microsoft.com/office/drawing/2014/main" id="{87629A58-1CD7-177B-4826-6313E612A8DE}"/>
              </a:ext>
            </a:extLst>
          </p:cNvPr>
          <p:cNvSpPr txBox="1"/>
          <p:nvPr/>
        </p:nvSpPr>
        <p:spPr>
          <a:xfrm>
            <a:off x="603913" y="495761"/>
            <a:ext cx="1459054" cy="261610"/>
          </a:xfrm>
          <a:prstGeom prst="rect">
            <a:avLst/>
          </a:prstGeom>
          <a:noFill/>
        </p:spPr>
        <p:txBody>
          <a:bodyPr wrap="none" rtlCol="0">
            <a:spAutoFit/>
          </a:bodyPr>
          <a:lstStyle/>
          <a:p>
            <a:r>
              <a:rPr lang="en-US" sz="1100" dirty="0">
                <a:latin typeface="Aptos Mono" panose="020B0009020202020204" pitchFamily="49" charset="0"/>
              </a:rPr>
              <a:t>01-Introduction</a:t>
            </a:r>
          </a:p>
        </p:txBody>
      </p:sp>
      <p:sp>
        <p:nvSpPr>
          <p:cNvPr id="3" name="TextBox 2">
            <a:extLst>
              <a:ext uri="{FF2B5EF4-FFF2-40B4-BE49-F238E27FC236}">
                <a16:creationId xmlns:a16="http://schemas.microsoft.com/office/drawing/2014/main" id="{9589FE26-5A65-B09E-0574-102EE9865151}"/>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4" name="TextBox 3">
            <a:extLst>
              <a:ext uri="{FF2B5EF4-FFF2-40B4-BE49-F238E27FC236}">
                <a16:creationId xmlns:a16="http://schemas.microsoft.com/office/drawing/2014/main" id="{E569B9AD-5E33-664F-596B-18C696EC68ED}"/>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CF77F7FB-A356-D229-06C7-89B81F510373}"/>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0E13C713-3750-7A8B-3935-5219DF8933DD}"/>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9" name="TextBox 8">
            <a:extLst>
              <a:ext uri="{FF2B5EF4-FFF2-40B4-BE49-F238E27FC236}">
                <a16:creationId xmlns:a16="http://schemas.microsoft.com/office/drawing/2014/main" id="{2C45A4C3-EB6F-8CAE-F17F-A53B0718A29F}"/>
              </a:ext>
            </a:extLst>
          </p:cNvPr>
          <p:cNvSpPr txBox="1"/>
          <p:nvPr/>
        </p:nvSpPr>
        <p:spPr>
          <a:xfrm>
            <a:off x="725234" y="1256997"/>
            <a:ext cx="8202198" cy="584775"/>
          </a:xfrm>
          <a:prstGeom prst="rect">
            <a:avLst/>
          </a:prstGeom>
          <a:noFill/>
        </p:spPr>
        <p:txBody>
          <a:bodyPr wrap="square" rtlCol="0">
            <a:spAutoFit/>
          </a:bodyPr>
          <a:lstStyle/>
          <a:p>
            <a:r>
              <a:rPr lang="en-US" sz="3200" dirty="0">
                <a:latin typeface="Aptos Mono" panose="020B0009020202020204" pitchFamily="49" charset="0"/>
              </a:rPr>
              <a:t>Why peer review and code review?</a:t>
            </a:r>
          </a:p>
        </p:txBody>
      </p:sp>
      <p:sp>
        <p:nvSpPr>
          <p:cNvPr id="11" name="TextBox 10">
            <a:extLst>
              <a:ext uri="{FF2B5EF4-FFF2-40B4-BE49-F238E27FC236}">
                <a16:creationId xmlns:a16="http://schemas.microsoft.com/office/drawing/2014/main" id="{B3B152B3-FFD4-E3A7-FAD2-FE4AD0ADC094}"/>
              </a:ext>
            </a:extLst>
          </p:cNvPr>
          <p:cNvSpPr txBox="1"/>
          <p:nvPr/>
        </p:nvSpPr>
        <p:spPr>
          <a:xfrm>
            <a:off x="971301" y="2156733"/>
            <a:ext cx="6579569" cy="1477328"/>
          </a:xfrm>
          <a:prstGeom prst="rect">
            <a:avLst/>
          </a:prstGeom>
          <a:noFill/>
        </p:spPr>
        <p:txBody>
          <a:bodyPr wrap="square" rtlCol="0">
            <a:spAutoFit/>
          </a:bodyPr>
          <a:lstStyle/>
          <a:p>
            <a:r>
              <a:rPr lang="en-US" dirty="0">
                <a:latin typeface="Aptos Mono" panose="020B0009020202020204" pitchFamily="49" charset="0"/>
              </a:rPr>
              <a:t>Importance of peer review in academia</a:t>
            </a:r>
          </a:p>
          <a:p>
            <a:pPr marL="742950" lvl="1" indent="-285750">
              <a:buFont typeface="Arial" panose="020B0604020202020204" pitchFamily="34" charset="0"/>
              <a:buChar char="•"/>
            </a:pPr>
            <a:r>
              <a:rPr lang="en-US" dirty="0">
                <a:latin typeface="Aptos Mono" panose="020B0009020202020204" pitchFamily="49" charset="0"/>
              </a:rPr>
              <a:t>Filter for high-quality research</a:t>
            </a:r>
          </a:p>
          <a:p>
            <a:pPr marL="742950" lvl="1" indent="-285750">
              <a:buFont typeface="Arial" panose="020B0604020202020204" pitchFamily="34" charset="0"/>
              <a:buChar char="•"/>
            </a:pPr>
            <a:r>
              <a:rPr lang="en-US" dirty="0">
                <a:latin typeface="Aptos Mono" panose="020B0009020202020204" pitchFamily="49" charset="0"/>
              </a:rPr>
              <a:t>Enhances credibility and prevents errors and fraud</a:t>
            </a:r>
          </a:p>
          <a:p>
            <a:pPr marL="742950" lvl="1" indent="-285750">
              <a:buFont typeface="Arial" panose="020B0604020202020204" pitchFamily="34" charset="0"/>
              <a:buChar char="•"/>
            </a:pPr>
            <a:r>
              <a:rPr lang="en-US" dirty="0">
                <a:latin typeface="Aptos Mono" panose="020B0009020202020204" pitchFamily="49" charset="0"/>
              </a:rPr>
              <a:t>Professional development for the author</a:t>
            </a:r>
          </a:p>
        </p:txBody>
      </p:sp>
      <p:sp>
        <p:nvSpPr>
          <p:cNvPr id="12" name="TextBox 11">
            <a:extLst>
              <a:ext uri="{FF2B5EF4-FFF2-40B4-BE49-F238E27FC236}">
                <a16:creationId xmlns:a16="http://schemas.microsoft.com/office/drawing/2014/main" id="{D9F5F1E4-7798-8260-B695-199E2D5AAAF4}"/>
              </a:ext>
            </a:extLst>
          </p:cNvPr>
          <p:cNvSpPr txBox="1"/>
          <p:nvPr/>
        </p:nvSpPr>
        <p:spPr>
          <a:xfrm>
            <a:off x="971302" y="3925483"/>
            <a:ext cx="7050908" cy="1200329"/>
          </a:xfrm>
          <a:prstGeom prst="rect">
            <a:avLst/>
          </a:prstGeom>
          <a:noFill/>
        </p:spPr>
        <p:txBody>
          <a:bodyPr wrap="square" rtlCol="0">
            <a:spAutoFit/>
          </a:bodyPr>
          <a:lstStyle/>
          <a:p>
            <a:r>
              <a:rPr lang="en-US" dirty="0">
                <a:latin typeface="Aptos Mono" panose="020B0009020202020204" pitchFamily="49" charset="0"/>
              </a:rPr>
              <a:t>Importance of code review in software engineering</a:t>
            </a:r>
          </a:p>
          <a:p>
            <a:pPr marL="742950" lvl="1" indent="-285750">
              <a:buFont typeface="Arial" panose="020B0604020202020204" pitchFamily="34" charset="0"/>
              <a:buChar char="•"/>
            </a:pPr>
            <a:r>
              <a:rPr lang="en-US" dirty="0">
                <a:latin typeface="Aptos Mono" panose="020B0009020202020204" pitchFamily="49" charset="0"/>
              </a:rPr>
              <a:t>Ensure code quality</a:t>
            </a:r>
          </a:p>
          <a:p>
            <a:pPr marL="742950" lvl="1" indent="-285750">
              <a:buFont typeface="Arial" panose="020B0604020202020204" pitchFamily="34" charset="0"/>
              <a:buChar char="•"/>
            </a:pPr>
            <a:r>
              <a:rPr lang="en-US" dirty="0">
                <a:latin typeface="Aptos Mono" panose="020B0009020202020204" pitchFamily="49" charset="0"/>
              </a:rPr>
              <a:t>Enhances coding skill through constructive feedback</a:t>
            </a:r>
          </a:p>
        </p:txBody>
      </p:sp>
      <p:pic>
        <p:nvPicPr>
          <p:cNvPr id="9218" name="Picture 2" descr="Code Review: You Are Doing it Wrong | by iStumbler Labs | Medium">
            <a:extLst>
              <a:ext uri="{FF2B5EF4-FFF2-40B4-BE49-F238E27FC236}">
                <a16:creationId xmlns:a16="http://schemas.microsoft.com/office/drawing/2014/main" id="{B7876C81-378E-6BB8-0D6E-784D7E5D3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108" y="1841772"/>
            <a:ext cx="3388885" cy="479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72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4" y="1256997"/>
            <a:ext cx="7296975" cy="584775"/>
          </a:xfrm>
          <a:prstGeom prst="rect">
            <a:avLst/>
          </a:prstGeom>
          <a:noFill/>
        </p:spPr>
        <p:txBody>
          <a:bodyPr wrap="square" rtlCol="0">
            <a:spAutoFit/>
          </a:bodyPr>
          <a:lstStyle/>
          <a:p>
            <a:r>
              <a:rPr lang="en-US" sz="3200" dirty="0">
                <a:latin typeface="Aptos Mono" panose="020B0009020202020204" pitchFamily="49" charset="0"/>
              </a:rPr>
              <a:t>Pear-to-Peer</a:t>
            </a:r>
          </a:p>
        </p:txBody>
      </p:sp>
      <p:sp>
        <p:nvSpPr>
          <p:cNvPr id="11" name="TextBox 10">
            <a:extLst>
              <a:ext uri="{FF2B5EF4-FFF2-40B4-BE49-F238E27FC236}">
                <a16:creationId xmlns:a16="http://schemas.microsoft.com/office/drawing/2014/main" id="{B3B152B3-FFD4-E3A7-FAD2-FE4AD0ADC094}"/>
              </a:ext>
            </a:extLst>
          </p:cNvPr>
          <p:cNvSpPr txBox="1"/>
          <p:nvPr/>
        </p:nvSpPr>
        <p:spPr>
          <a:xfrm>
            <a:off x="758015" y="2341398"/>
            <a:ext cx="5253143" cy="1200329"/>
          </a:xfrm>
          <a:prstGeom prst="rect">
            <a:avLst/>
          </a:prstGeom>
          <a:noFill/>
        </p:spPr>
        <p:txBody>
          <a:bodyPr wrap="square" rtlCol="0">
            <a:spAutoFit/>
          </a:bodyPr>
          <a:lstStyle/>
          <a:p>
            <a:r>
              <a:rPr lang="en-US" dirty="0">
                <a:latin typeface="Aptos Mono" panose="020B0009020202020204" pitchFamily="49" charset="0"/>
              </a:rPr>
              <a:t>Platform that provides opportunities for students to enhance their academic feedback and coding skill, both as a reviewer and a reviewee.</a:t>
            </a:r>
          </a:p>
        </p:txBody>
      </p:sp>
      <p:pic>
        <p:nvPicPr>
          <p:cNvPr id="5" name="Picture 4" descr="A computer with a screen open&#10;&#10;Description automatically generated">
            <a:extLst>
              <a:ext uri="{FF2B5EF4-FFF2-40B4-BE49-F238E27FC236}">
                <a16:creationId xmlns:a16="http://schemas.microsoft.com/office/drawing/2014/main" id="{CDD7EFF6-C4AD-4AD2-BCAD-8C233AF32715}"/>
              </a:ext>
            </a:extLst>
          </p:cNvPr>
          <p:cNvPicPr>
            <a:picLocks noChangeAspect="1"/>
          </p:cNvPicPr>
          <p:nvPr/>
        </p:nvPicPr>
        <p:blipFill rotWithShape="1">
          <a:blip r:embed="rId3"/>
          <a:srcRect l="12230" r="12322"/>
          <a:stretch/>
        </p:blipFill>
        <p:spPr>
          <a:xfrm>
            <a:off x="6056231" y="757371"/>
            <a:ext cx="6243684" cy="6206606"/>
          </a:xfrm>
          <a:prstGeom prst="rect">
            <a:avLst/>
          </a:prstGeom>
        </p:spPr>
      </p:pic>
      <p:pic>
        <p:nvPicPr>
          <p:cNvPr id="13" name="Picture 12" descr="A green pear with white lines on it&#10;&#10;Description automatically generated">
            <a:extLst>
              <a:ext uri="{FF2B5EF4-FFF2-40B4-BE49-F238E27FC236}">
                <a16:creationId xmlns:a16="http://schemas.microsoft.com/office/drawing/2014/main" id="{55612A85-2434-2333-06DB-8C4EB0555643}"/>
              </a:ext>
            </a:extLst>
          </p:cNvPr>
          <p:cNvPicPr>
            <a:picLocks noChangeAspect="1"/>
          </p:cNvPicPr>
          <p:nvPr/>
        </p:nvPicPr>
        <p:blipFill>
          <a:blip r:embed="rId4"/>
          <a:stretch>
            <a:fillRect/>
          </a:stretch>
        </p:blipFill>
        <p:spPr>
          <a:xfrm>
            <a:off x="4020546" y="840449"/>
            <a:ext cx="1316284" cy="1316284"/>
          </a:xfrm>
          <a:prstGeom prst="rect">
            <a:avLst/>
          </a:prstGeom>
        </p:spPr>
      </p:pic>
      <p:pic>
        <p:nvPicPr>
          <p:cNvPr id="15" name="Picture 14" descr="A green circle with white background&#10;&#10;Description automatically generated">
            <a:extLst>
              <a:ext uri="{FF2B5EF4-FFF2-40B4-BE49-F238E27FC236}">
                <a16:creationId xmlns:a16="http://schemas.microsoft.com/office/drawing/2014/main" id="{40B55A9B-C385-2959-9510-2859684D10EC}"/>
              </a:ext>
            </a:extLst>
          </p:cNvPr>
          <p:cNvPicPr>
            <a:picLocks noChangeAspect="1"/>
          </p:cNvPicPr>
          <p:nvPr/>
        </p:nvPicPr>
        <p:blipFill>
          <a:blip r:embed="rId5">
            <a:alphaModFix amt="50000"/>
          </a:blip>
          <a:stretch>
            <a:fillRect/>
          </a:stretch>
        </p:blipFill>
        <p:spPr>
          <a:xfrm rot="15930536">
            <a:off x="745358" y="62679"/>
            <a:ext cx="1176164" cy="1127773"/>
          </a:xfrm>
          <a:prstGeom prst="rect">
            <a:avLst/>
          </a:prstGeom>
        </p:spPr>
      </p:pic>
      <p:sp>
        <p:nvSpPr>
          <p:cNvPr id="16" name="TextBox 15">
            <a:extLst>
              <a:ext uri="{FF2B5EF4-FFF2-40B4-BE49-F238E27FC236}">
                <a16:creationId xmlns:a16="http://schemas.microsoft.com/office/drawing/2014/main" id="{7D255301-7B97-13E7-7DCD-54329DBAC9C7}"/>
              </a:ext>
            </a:extLst>
          </p:cNvPr>
          <p:cNvSpPr txBox="1"/>
          <p:nvPr/>
        </p:nvSpPr>
        <p:spPr>
          <a:xfrm>
            <a:off x="603913" y="495761"/>
            <a:ext cx="1459054" cy="261610"/>
          </a:xfrm>
          <a:prstGeom prst="rect">
            <a:avLst/>
          </a:prstGeom>
          <a:noFill/>
        </p:spPr>
        <p:txBody>
          <a:bodyPr wrap="none" rtlCol="0">
            <a:spAutoFit/>
          </a:bodyPr>
          <a:lstStyle/>
          <a:p>
            <a:r>
              <a:rPr lang="en-US" sz="1100" dirty="0">
                <a:latin typeface="Aptos Mono" panose="020B0009020202020204" pitchFamily="49" charset="0"/>
              </a:rPr>
              <a:t>01-Introduction</a:t>
            </a:r>
          </a:p>
        </p:txBody>
      </p:sp>
      <p:sp>
        <p:nvSpPr>
          <p:cNvPr id="17" name="TextBox 16">
            <a:extLst>
              <a:ext uri="{FF2B5EF4-FFF2-40B4-BE49-F238E27FC236}">
                <a16:creationId xmlns:a16="http://schemas.microsoft.com/office/drawing/2014/main" id="{089C8B4C-E1A9-B8F2-4459-C95897DD9A8E}"/>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18" name="TextBox 17">
            <a:extLst>
              <a:ext uri="{FF2B5EF4-FFF2-40B4-BE49-F238E27FC236}">
                <a16:creationId xmlns:a16="http://schemas.microsoft.com/office/drawing/2014/main" id="{A0835C80-AFC1-94B2-E594-175B3F4A2E02}"/>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19" name="TextBox 18">
            <a:extLst>
              <a:ext uri="{FF2B5EF4-FFF2-40B4-BE49-F238E27FC236}">
                <a16:creationId xmlns:a16="http://schemas.microsoft.com/office/drawing/2014/main" id="{3AEFF161-B790-2737-74BE-227B84494AA8}"/>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20" name="TextBox 19">
            <a:extLst>
              <a:ext uri="{FF2B5EF4-FFF2-40B4-BE49-F238E27FC236}">
                <a16:creationId xmlns:a16="http://schemas.microsoft.com/office/drawing/2014/main" id="{388D8B61-BF5D-3EDB-F852-75D9F3BFAF4C}"/>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21" name="TextBox 20">
            <a:extLst>
              <a:ext uri="{FF2B5EF4-FFF2-40B4-BE49-F238E27FC236}">
                <a16:creationId xmlns:a16="http://schemas.microsoft.com/office/drawing/2014/main" id="{6E51AD67-52B1-850A-E135-77DF7DA1FCCA}"/>
              </a:ext>
            </a:extLst>
          </p:cNvPr>
          <p:cNvSpPr txBox="1"/>
          <p:nvPr/>
        </p:nvSpPr>
        <p:spPr>
          <a:xfrm>
            <a:off x="758015" y="3726392"/>
            <a:ext cx="5253143" cy="923330"/>
          </a:xfrm>
          <a:prstGeom prst="rect">
            <a:avLst/>
          </a:prstGeom>
          <a:noFill/>
        </p:spPr>
        <p:txBody>
          <a:bodyPr wrap="square" rtlCol="0">
            <a:spAutoFit/>
          </a:bodyPr>
          <a:lstStyle/>
          <a:p>
            <a:r>
              <a:rPr lang="en-US" dirty="0">
                <a:latin typeface="Aptos Mono" panose="020B0009020202020204" pitchFamily="49" charset="0"/>
              </a:rPr>
              <a:t>Uses LLM to provide high quality hint that help students to build constructive feedback</a:t>
            </a:r>
          </a:p>
        </p:txBody>
      </p:sp>
    </p:spTree>
    <p:extLst>
      <p:ext uri="{BB962C8B-B14F-4D97-AF65-F5344CB8AC3E}">
        <p14:creationId xmlns:p14="http://schemas.microsoft.com/office/powerpoint/2010/main" val="58760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4" y="1256997"/>
            <a:ext cx="7296975" cy="584775"/>
          </a:xfrm>
          <a:prstGeom prst="rect">
            <a:avLst/>
          </a:prstGeom>
          <a:noFill/>
        </p:spPr>
        <p:txBody>
          <a:bodyPr wrap="square" rtlCol="0">
            <a:spAutoFit/>
          </a:bodyPr>
          <a:lstStyle/>
          <a:p>
            <a:r>
              <a:rPr lang="en-US" sz="3200" dirty="0">
                <a:latin typeface="Aptos Mono" panose="020B0009020202020204" pitchFamily="49" charset="0"/>
              </a:rPr>
              <a:t>Why Pear-to-Peer?</a:t>
            </a:r>
          </a:p>
        </p:txBody>
      </p:sp>
      <p:sp>
        <p:nvSpPr>
          <p:cNvPr id="11" name="TextBox 10">
            <a:extLst>
              <a:ext uri="{FF2B5EF4-FFF2-40B4-BE49-F238E27FC236}">
                <a16:creationId xmlns:a16="http://schemas.microsoft.com/office/drawing/2014/main" id="{B3B152B3-FFD4-E3A7-FAD2-FE4AD0ADC094}"/>
              </a:ext>
            </a:extLst>
          </p:cNvPr>
          <p:cNvSpPr txBox="1"/>
          <p:nvPr/>
        </p:nvSpPr>
        <p:spPr>
          <a:xfrm>
            <a:off x="755977" y="2153907"/>
            <a:ext cx="5253143" cy="1200329"/>
          </a:xfrm>
          <a:prstGeom prst="rect">
            <a:avLst/>
          </a:prstGeom>
          <a:noFill/>
        </p:spPr>
        <p:txBody>
          <a:bodyPr wrap="square" rtlCol="0">
            <a:spAutoFit/>
          </a:bodyPr>
          <a:lstStyle/>
          <a:p>
            <a:r>
              <a:rPr lang="en-US" dirty="0">
                <a:latin typeface="Aptos Mono" panose="020B0009020202020204" pitchFamily="49" charset="0"/>
              </a:rPr>
              <a:t>Focus not only focus on the quality of the code, but also on the progress of educating student to code review and peer review</a:t>
            </a:r>
          </a:p>
        </p:txBody>
      </p:sp>
      <p:pic>
        <p:nvPicPr>
          <p:cNvPr id="10" name="Picture 9" descr="A green circle with white background&#10;&#10;Description automatically generated">
            <a:extLst>
              <a:ext uri="{FF2B5EF4-FFF2-40B4-BE49-F238E27FC236}">
                <a16:creationId xmlns:a16="http://schemas.microsoft.com/office/drawing/2014/main" id="{8EE2BF0F-61D2-41E7-78C5-B6CAB0682F62}"/>
              </a:ext>
            </a:extLst>
          </p:cNvPr>
          <p:cNvPicPr>
            <a:picLocks noChangeAspect="1"/>
          </p:cNvPicPr>
          <p:nvPr/>
        </p:nvPicPr>
        <p:blipFill>
          <a:blip r:embed="rId3">
            <a:alphaModFix amt="50000"/>
          </a:blip>
          <a:stretch>
            <a:fillRect/>
          </a:stretch>
        </p:blipFill>
        <p:spPr>
          <a:xfrm rot="15930536">
            <a:off x="745358" y="62679"/>
            <a:ext cx="1176164" cy="1127773"/>
          </a:xfrm>
          <a:prstGeom prst="rect">
            <a:avLst/>
          </a:prstGeom>
        </p:spPr>
      </p:pic>
      <p:sp>
        <p:nvSpPr>
          <p:cNvPr id="12" name="TextBox 11">
            <a:extLst>
              <a:ext uri="{FF2B5EF4-FFF2-40B4-BE49-F238E27FC236}">
                <a16:creationId xmlns:a16="http://schemas.microsoft.com/office/drawing/2014/main" id="{5A7D5361-C1C2-6984-2FFC-6C20B159FE33}"/>
              </a:ext>
            </a:extLst>
          </p:cNvPr>
          <p:cNvSpPr txBox="1"/>
          <p:nvPr/>
        </p:nvSpPr>
        <p:spPr>
          <a:xfrm>
            <a:off x="603913" y="495761"/>
            <a:ext cx="1459054" cy="261610"/>
          </a:xfrm>
          <a:prstGeom prst="rect">
            <a:avLst/>
          </a:prstGeom>
          <a:noFill/>
        </p:spPr>
        <p:txBody>
          <a:bodyPr wrap="none" rtlCol="0">
            <a:spAutoFit/>
          </a:bodyPr>
          <a:lstStyle/>
          <a:p>
            <a:r>
              <a:rPr lang="en-US" sz="1100" dirty="0">
                <a:latin typeface="Aptos Mono" panose="020B0009020202020204" pitchFamily="49" charset="0"/>
              </a:rPr>
              <a:t>01-Introduction</a:t>
            </a:r>
          </a:p>
        </p:txBody>
      </p:sp>
      <p:sp>
        <p:nvSpPr>
          <p:cNvPr id="15" name="TextBox 14">
            <a:extLst>
              <a:ext uri="{FF2B5EF4-FFF2-40B4-BE49-F238E27FC236}">
                <a16:creationId xmlns:a16="http://schemas.microsoft.com/office/drawing/2014/main" id="{23AC4421-3AA8-ECD3-1C8E-2FA729857DA0}"/>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16" name="TextBox 15">
            <a:extLst>
              <a:ext uri="{FF2B5EF4-FFF2-40B4-BE49-F238E27FC236}">
                <a16:creationId xmlns:a16="http://schemas.microsoft.com/office/drawing/2014/main" id="{7D531CCB-1BA3-8123-F0D0-34E96C9A60CE}"/>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17" name="TextBox 16">
            <a:extLst>
              <a:ext uri="{FF2B5EF4-FFF2-40B4-BE49-F238E27FC236}">
                <a16:creationId xmlns:a16="http://schemas.microsoft.com/office/drawing/2014/main" id="{2537A64E-E88E-1C8A-5139-99F7C3044AED}"/>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18" name="TextBox 17">
            <a:extLst>
              <a:ext uri="{FF2B5EF4-FFF2-40B4-BE49-F238E27FC236}">
                <a16:creationId xmlns:a16="http://schemas.microsoft.com/office/drawing/2014/main" id="{5C7E9181-BDEA-064F-8471-983EA4A88888}"/>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pic>
        <p:nvPicPr>
          <p:cNvPr id="20" name="Picture 19" descr="A screenshot of a chat&#10;&#10;Description automatically generated">
            <a:extLst>
              <a:ext uri="{FF2B5EF4-FFF2-40B4-BE49-F238E27FC236}">
                <a16:creationId xmlns:a16="http://schemas.microsoft.com/office/drawing/2014/main" id="{63B96092-99E2-75E2-46BB-3A3F951343D6}"/>
              </a:ext>
            </a:extLst>
          </p:cNvPr>
          <p:cNvPicPr>
            <a:picLocks noChangeAspect="1"/>
          </p:cNvPicPr>
          <p:nvPr/>
        </p:nvPicPr>
        <p:blipFill>
          <a:blip r:embed="rId4"/>
          <a:stretch>
            <a:fillRect/>
          </a:stretch>
        </p:blipFill>
        <p:spPr>
          <a:xfrm>
            <a:off x="7276437" y="1256997"/>
            <a:ext cx="4311650" cy="1936750"/>
          </a:xfrm>
          <a:prstGeom prst="rect">
            <a:avLst/>
          </a:prstGeom>
        </p:spPr>
      </p:pic>
      <p:sp>
        <p:nvSpPr>
          <p:cNvPr id="21" name="TextBox 20">
            <a:extLst>
              <a:ext uri="{FF2B5EF4-FFF2-40B4-BE49-F238E27FC236}">
                <a16:creationId xmlns:a16="http://schemas.microsoft.com/office/drawing/2014/main" id="{71B3EDCE-A5E7-64CB-04CD-36C3CB36E045}"/>
              </a:ext>
            </a:extLst>
          </p:cNvPr>
          <p:cNvSpPr txBox="1"/>
          <p:nvPr/>
        </p:nvSpPr>
        <p:spPr>
          <a:xfrm>
            <a:off x="708192" y="3666371"/>
            <a:ext cx="5348711" cy="646331"/>
          </a:xfrm>
          <a:prstGeom prst="rect">
            <a:avLst/>
          </a:prstGeom>
          <a:noFill/>
        </p:spPr>
        <p:txBody>
          <a:bodyPr wrap="square" rtlCol="0">
            <a:spAutoFit/>
          </a:bodyPr>
          <a:lstStyle/>
          <a:p>
            <a:r>
              <a:rPr lang="en-US" dirty="0">
                <a:latin typeface="Aptos Mono" panose="020B0009020202020204" pitchFamily="49" charset="0"/>
              </a:rPr>
              <a:t>General LLM response does not match the level of the student</a:t>
            </a:r>
          </a:p>
        </p:txBody>
      </p:sp>
      <p:sp>
        <p:nvSpPr>
          <p:cNvPr id="25" name="TextBox 24">
            <a:extLst>
              <a:ext uri="{FF2B5EF4-FFF2-40B4-BE49-F238E27FC236}">
                <a16:creationId xmlns:a16="http://schemas.microsoft.com/office/drawing/2014/main" id="{1CAC1380-F3FE-18AC-67D9-8B2CB39C8A21}"/>
              </a:ext>
            </a:extLst>
          </p:cNvPr>
          <p:cNvSpPr txBox="1"/>
          <p:nvPr/>
        </p:nvSpPr>
        <p:spPr>
          <a:xfrm>
            <a:off x="708191" y="4624837"/>
            <a:ext cx="5348711" cy="646331"/>
          </a:xfrm>
          <a:prstGeom prst="rect">
            <a:avLst/>
          </a:prstGeom>
          <a:noFill/>
        </p:spPr>
        <p:txBody>
          <a:bodyPr wrap="square" rtlCol="0">
            <a:spAutoFit/>
          </a:bodyPr>
          <a:lstStyle/>
          <a:p>
            <a:r>
              <a:rPr lang="en-US" dirty="0">
                <a:latin typeface="Aptos Mono" panose="020B0009020202020204" pitchFamily="49" charset="0"/>
              </a:rPr>
              <a:t>Prepares student for professional environments in the future job market</a:t>
            </a:r>
          </a:p>
        </p:txBody>
      </p:sp>
    </p:spTree>
    <p:extLst>
      <p:ext uri="{BB962C8B-B14F-4D97-AF65-F5344CB8AC3E}">
        <p14:creationId xmlns:p14="http://schemas.microsoft.com/office/powerpoint/2010/main" val="95518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3136614" cy="584775"/>
          </a:xfrm>
          <a:prstGeom prst="rect">
            <a:avLst/>
          </a:prstGeom>
          <a:noFill/>
        </p:spPr>
        <p:txBody>
          <a:bodyPr wrap="square" rtlCol="0">
            <a:spAutoFit/>
          </a:bodyPr>
          <a:lstStyle/>
          <a:p>
            <a:r>
              <a:rPr lang="en-US" sz="3200" dirty="0">
                <a:latin typeface="Aptos Mono" panose="020B0009020202020204" pitchFamily="49" charset="0"/>
              </a:rPr>
              <a:t>Team &amp; Roles</a:t>
            </a:r>
          </a:p>
        </p:txBody>
      </p:sp>
      <p:sp>
        <p:nvSpPr>
          <p:cNvPr id="11" name="TextBox 10">
            <a:extLst>
              <a:ext uri="{FF2B5EF4-FFF2-40B4-BE49-F238E27FC236}">
                <a16:creationId xmlns:a16="http://schemas.microsoft.com/office/drawing/2014/main" id="{B3B152B3-FFD4-E3A7-FAD2-FE4AD0ADC094}"/>
              </a:ext>
            </a:extLst>
          </p:cNvPr>
          <p:cNvSpPr txBox="1"/>
          <p:nvPr/>
        </p:nvSpPr>
        <p:spPr>
          <a:xfrm>
            <a:off x="1053149" y="2005586"/>
            <a:ext cx="6526146" cy="369332"/>
          </a:xfrm>
          <a:prstGeom prst="rect">
            <a:avLst/>
          </a:prstGeom>
          <a:noFill/>
        </p:spPr>
        <p:txBody>
          <a:bodyPr wrap="none" rtlCol="0">
            <a:spAutoFit/>
          </a:bodyPr>
          <a:lstStyle/>
          <a:p>
            <a:r>
              <a:rPr lang="en-US" dirty="0">
                <a:latin typeface="Aptos Mono" panose="020B0009020202020204" pitchFamily="49" charset="0"/>
              </a:rPr>
              <a:t>Mentor: Jennifer van </a:t>
            </a:r>
            <a:r>
              <a:rPr lang="en-US" dirty="0" err="1">
                <a:latin typeface="Aptos Mono" panose="020B0009020202020204" pitchFamily="49" charset="0"/>
              </a:rPr>
              <a:t>Langen</a:t>
            </a:r>
            <a:r>
              <a:rPr lang="en-US" dirty="0">
                <a:latin typeface="Aptos Mono" panose="020B0009020202020204" pitchFamily="49" charset="0"/>
              </a:rPr>
              <a:t> &amp; Frederick </a:t>
            </a:r>
            <a:r>
              <a:rPr lang="en-US" dirty="0" err="1">
                <a:latin typeface="Aptos Mono" panose="020B0009020202020204" pitchFamily="49" charset="0"/>
              </a:rPr>
              <a:t>Kreuk</a:t>
            </a:r>
            <a:r>
              <a:rPr lang="en-US" dirty="0">
                <a:latin typeface="Aptos Mono" panose="020B0009020202020204" pitchFamily="49" charset="0"/>
              </a:rPr>
              <a:t> </a:t>
            </a:r>
          </a:p>
        </p:txBody>
      </p:sp>
      <p:graphicFrame>
        <p:nvGraphicFramePr>
          <p:cNvPr id="13" name="Table 12">
            <a:extLst>
              <a:ext uri="{FF2B5EF4-FFF2-40B4-BE49-F238E27FC236}">
                <a16:creationId xmlns:a16="http://schemas.microsoft.com/office/drawing/2014/main" id="{2D97419A-7508-51B9-157A-973075DF99CF}"/>
              </a:ext>
            </a:extLst>
          </p:cNvPr>
          <p:cNvGraphicFramePr>
            <a:graphicFrameLocks noGrp="1"/>
          </p:cNvGraphicFramePr>
          <p:nvPr>
            <p:extLst>
              <p:ext uri="{D42A27DB-BD31-4B8C-83A1-F6EECF244321}">
                <p14:modId xmlns:p14="http://schemas.microsoft.com/office/powerpoint/2010/main" val="1427363844"/>
              </p:ext>
            </p:extLst>
          </p:nvPr>
        </p:nvGraphicFramePr>
        <p:xfrm>
          <a:off x="1053149" y="2538732"/>
          <a:ext cx="10032775" cy="3403600"/>
        </p:xfrm>
        <a:graphic>
          <a:graphicData uri="http://schemas.openxmlformats.org/drawingml/2006/table">
            <a:tbl>
              <a:tblPr firstRow="1" bandRow="1">
                <a:tableStyleId>{93296810-A885-4BE3-A3E7-6D5BEEA58F35}</a:tableStyleId>
              </a:tblPr>
              <a:tblGrid>
                <a:gridCol w="1934846">
                  <a:extLst>
                    <a:ext uri="{9D8B030D-6E8A-4147-A177-3AD203B41FA5}">
                      <a16:colId xmlns:a16="http://schemas.microsoft.com/office/drawing/2014/main" val="2458901112"/>
                    </a:ext>
                  </a:extLst>
                </a:gridCol>
                <a:gridCol w="2988599">
                  <a:extLst>
                    <a:ext uri="{9D8B030D-6E8A-4147-A177-3AD203B41FA5}">
                      <a16:colId xmlns:a16="http://schemas.microsoft.com/office/drawing/2014/main" val="173155169"/>
                    </a:ext>
                  </a:extLst>
                </a:gridCol>
                <a:gridCol w="5109330">
                  <a:extLst>
                    <a:ext uri="{9D8B030D-6E8A-4147-A177-3AD203B41FA5}">
                      <a16:colId xmlns:a16="http://schemas.microsoft.com/office/drawing/2014/main" val="675878265"/>
                    </a:ext>
                  </a:extLst>
                </a:gridCol>
              </a:tblGrid>
              <a:tr h="370840">
                <a:tc>
                  <a:txBody>
                    <a:bodyPr/>
                    <a:lstStyle/>
                    <a:p>
                      <a:r>
                        <a:rPr lang="en-US" dirty="0">
                          <a:latin typeface="Aptos Mono" panose="020B0009020202020204" pitchFamily="49" charset="0"/>
                        </a:rPr>
                        <a:t>Group</a:t>
                      </a:r>
                    </a:p>
                  </a:txBody>
                  <a:tcPr/>
                </a:tc>
                <a:tc>
                  <a:txBody>
                    <a:bodyPr/>
                    <a:lstStyle/>
                    <a:p>
                      <a:r>
                        <a:rPr lang="en-US" dirty="0">
                          <a:latin typeface="Aptos Mono" panose="020B0009020202020204" pitchFamily="49" charset="0"/>
                        </a:rPr>
                        <a:t>Name</a:t>
                      </a:r>
                    </a:p>
                  </a:txBody>
                  <a:tcPr/>
                </a:tc>
                <a:tc>
                  <a:txBody>
                    <a:bodyPr/>
                    <a:lstStyle/>
                    <a:p>
                      <a:r>
                        <a:rPr lang="en-US" dirty="0">
                          <a:latin typeface="Aptos Mono" panose="020B0009020202020204" pitchFamily="49" charset="0"/>
                        </a:rPr>
                        <a:t>Goals</a:t>
                      </a:r>
                    </a:p>
                  </a:txBody>
                  <a:tcPr/>
                </a:tc>
                <a:extLst>
                  <a:ext uri="{0D108BD9-81ED-4DB2-BD59-A6C34878D82A}">
                    <a16:rowId xmlns:a16="http://schemas.microsoft.com/office/drawing/2014/main" val="1286774714"/>
                  </a:ext>
                </a:extLst>
              </a:tr>
              <a:tr h="370840">
                <a:tc>
                  <a:txBody>
                    <a:bodyPr/>
                    <a:lstStyle/>
                    <a:p>
                      <a:r>
                        <a:rPr lang="en-US" dirty="0">
                          <a:latin typeface="Aptos Mono" panose="020B0009020202020204" pitchFamily="49" charset="0"/>
                        </a:rPr>
                        <a:t>Backend</a:t>
                      </a:r>
                    </a:p>
                  </a:txBody>
                  <a:tcPr/>
                </a:tc>
                <a:tc>
                  <a:txBody>
                    <a:bodyPr/>
                    <a:lstStyle/>
                    <a:p>
                      <a:r>
                        <a:rPr lang="en-US" dirty="0">
                          <a:latin typeface="Aptos Mono" panose="020B0009020202020204" pitchFamily="49" charset="0"/>
                        </a:rPr>
                        <a:t>Max, </a:t>
                      </a:r>
                      <a:r>
                        <a:rPr lang="en-US" dirty="0" err="1">
                          <a:latin typeface="Aptos Mono" panose="020B0009020202020204" pitchFamily="49" charset="0"/>
                        </a:rPr>
                        <a:t>Martijn</a:t>
                      </a:r>
                      <a:r>
                        <a:rPr lang="en-US" dirty="0">
                          <a:latin typeface="Aptos Mono" panose="020B0009020202020204" pitchFamily="49" charset="0"/>
                        </a:rPr>
                        <a:t>, </a:t>
                      </a:r>
                      <a:r>
                        <a:rPr lang="en-US" dirty="0" err="1">
                          <a:latin typeface="Aptos Mono" panose="020B0009020202020204" pitchFamily="49" charset="0"/>
                        </a:rPr>
                        <a:t>Janou</a:t>
                      </a:r>
                      <a:r>
                        <a:rPr lang="en-US" dirty="0">
                          <a:latin typeface="Aptos Mono" panose="020B0009020202020204" pitchFamily="49" charset="0"/>
                        </a:rPr>
                        <a:t>, Adam</a:t>
                      </a:r>
                    </a:p>
                  </a:txBody>
                  <a:tcPr/>
                </a:tc>
                <a:tc>
                  <a:txBody>
                    <a:bodyPr/>
                    <a:lstStyle/>
                    <a:p>
                      <a:r>
                        <a:rPr lang="en-US" dirty="0">
                          <a:latin typeface="Aptos Mono" panose="020B0009020202020204" pitchFamily="49" charset="0"/>
                        </a:rPr>
                        <a:t>Database, backend API’s, user credentials, and security</a:t>
                      </a:r>
                    </a:p>
                  </a:txBody>
                  <a:tcPr/>
                </a:tc>
                <a:extLst>
                  <a:ext uri="{0D108BD9-81ED-4DB2-BD59-A6C34878D82A}">
                    <a16:rowId xmlns:a16="http://schemas.microsoft.com/office/drawing/2014/main" val="4186908557"/>
                  </a:ext>
                </a:extLst>
              </a:tr>
              <a:tr h="370840">
                <a:tc>
                  <a:txBody>
                    <a:bodyPr/>
                    <a:lstStyle/>
                    <a:p>
                      <a:r>
                        <a:rPr lang="en-US" dirty="0">
                          <a:latin typeface="Aptos Mono" panose="020B0009020202020204" pitchFamily="49" charset="0"/>
                        </a:rPr>
                        <a:t>Frontend</a:t>
                      </a:r>
                    </a:p>
                  </a:txBody>
                  <a:tcPr/>
                </a:tc>
                <a:tc>
                  <a:txBody>
                    <a:bodyPr/>
                    <a:lstStyle/>
                    <a:p>
                      <a:r>
                        <a:rPr lang="en-US" dirty="0">
                          <a:latin typeface="Aptos Mono" panose="020B0009020202020204" pitchFamily="49" charset="0"/>
                        </a:rPr>
                        <a:t>Kevin, Duco, Timon, Marijn</a:t>
                      </a:r>
                    </a:p>
                  </a:txBody>
                  <a:tcPr/>
                </a:tc>
                <a:tc>
                  <a:txBody>
                    <a:bodyPr/>
                    <a:lstStyle/>
                    <a:p>
                      <a:r>
                        <a:rPr lang="en-US" dirty="0">
                          <a:latin typeface="Aptos Mono" panose="020B0009020202020204" pitchFamily="49" charset="0"/>
                        </a:rPr>
                        <a:t>Website interface, design in Figma, routing</a:t>
                      </a:r>
                    </a:p>
                  </a:txBody>
                  <a:tcPr/>
                </a:tc>
                <a:extLst>
                  <a:ext uri="{0D108BD9-81ED-4DB2-BD59-A6C34878D82A}">
                    <a16:rowId xmlns:a16="http://schemas.microsoft.com/office/drawing/2014/main" val="2638564112"/>
                  </a:ext>
                </a:extLst>
              </a:tr>
              <a:tr h="370840">
                <a:tc>
                  <a:txBody>
                    <a:bodyPr/>
                    <a:lstStyle/>
                    <a:p>
                      <a:r>
                        <a:rPr lang="en-US" dirty="0">
                          <a:latin typeface="Aptos Mono" panose="020B0009020202020204" pitchFamily="49" charset="0"/>
                        </a:rPr>
                        <a:t>Server</a:t>
                      </a:r>
                    </a:p>
                  </a:txBody>
                  <a:tcPr/>
                </a:tc>
                <a:tc>
                  <a:txBody>
                    <a:bodyPr/>
                    <a:lstStyle/>
                    <a:p>
                      <a:r>
                        <a:rPr lang="en-US" dirty="0">
                          <a:latin typeface="Aptos Mono" panose="020B0009020202020204" pitchFamily="49" charset="0"/>
                        </a:rPr>
                        <a:t>Marijn</a:t>
                      </a:r>
                    </a:p>
                  </a:txBody>
                  <a:tcPr/>
                </a:tc>
                <a:tc>
                  <a:txBody>
                    <a:bodyPr/>
                    <a:lstStyle/>
                    <a:p>
                      <a:r>
                        <a:rPr lang="en-US" dirty="0">
                          <a:latin typeface="Aptos Mono" panose="020B0009020202020204" pitchFamily="49" charset="0"/>
                        </a:rPr>
                        <a:t>Deploy website on server</a:t>
                      </a:r>
                    </a:p>
                  </a:txBody>
                  <a:tcPr/>
                </a:tc>
                <a:extLst>
                  <a:ext uri="{0D108BD9-81ED-4DB2-BD59-A6C34878D82A}">
                    <a16:rowId xmlns:a16="http://schemas.microsoft.com/office/drawing/2014/main" val="4244196544"/>
                  </a:ext>
                </a:extLst>
              </a:tr>
              <a:tr h="370840">
                <a:tc>
                  <a:txBody>
                    <a:bodyPr/>
                    <a:lstStyle/>
                    <a:p>
                      <a:r>
                        <a:rPr lang="en-US" dirty="0">
                          <a:latin typeface="Aptos Mono" panose="020B0009020202020204" pitchFamily="49" charset="0"/>
                        </a:rPr>
                        <a:t>LLM</a:t>
                      </a:r>
                    </a:p>
                  </a:txBody>
                  <a:tcPr/>
                </a:tc>
                <a:tc>
                  <a:txBody>
                    <a:bodyPr/>
                    <a:lstStyle/>
                    <a:p>
                      <a:r>
                        <a:rPr lang="en-US" dirty="0">
                          <a:latin typeface="Aptos Mono" panose="020B0009020202020204" pitchFamily="49" charset="0"/>
                        </a:rPr>
                        <a:t>Marijn, Timon</a:t>
                      </a:r>
                    </a:p>
                  </a:txBody>
                  <a:tcPr/>
                </a:tc>
                <a:tc>
                  <a:txBody>
                    <a:bodyPr/>
                    <a:lstStyle/>
                    <a:p>
                      <a:r>
                        <a:rPr lang="en-US" dirty="0">
                          <a:latin typeface="Aptos Mono" panose="020B0009020202020204" pitchFamily="49" charset="0"/>
                        </a:rPr>
                        <a:t>Input and responses from </a:t>
                      </a:r>
                      <a:r>
                        <a:rPr lang="en-US" dirty="0" err="1">
                          <a:latin typeface="Aptos Mono" panose="020B0009020202020204" pitchFamily="49" charset="0"/>
                        </a:rPr>
                        <a:t>OpenAi</a:t>
                      </a:r>
                      <a:r>
                        <a:rPr lang="en-US" dirty="0">
                          <a:latin typeface="Aptos Mono" panose="020B0009020202020204" pitchFamily="49" charset="0"/>
                        </a:rPr>
                        <a:t> LLM</a:t>
                      </a:r>
                    </a:p>
                  </a:txBody>
                  <a:tcPr/>
                </a:tc>
                <a:extLst>
                  <a:ext uri="{0D108BD9-81ED-4DB2-BD59-A6C34878D82A}">
                    <a16:rowId xmlns:a16="http://schemas.microsoft.com/office/drawing/2014/main" val="2176345286"/>
                  </a:ext>
                </a:extLst>
              </a:tr>
              <a:tr h="370840">
                <a:tc>
                  <a:txBody>
                    <a:bodyPr/>
                    <a:lstStyle/>
                    <a:p>
                      <a:r>
                        <a:rPr lang="en-US" dirty="0">
                          <a:latin typeface="Aptos Mono" panose="020B0009020202020204" pitchFamily="49" charset="0"/>
                        </a:rPr>
                        <a:t>Git Master</a:t>
                      </a:r>
                    </a:p>
                  </a:txBody>
                  <a:tcPr/>
                </a:tc>
                <a:tc>
                  <a:txBody>
                    <a:bodyPr/>
                    <a:lstStyle/>
                    <a:p>
                      <a:r>
                        <a:rPr lang="en-US" dirty="0" err="1">
                          <a:latin typeface="Aptos Mono" panose="020B0009020202020204" pitchFamily="49" charset="0"/>
                        </a:rPr>
                        <a:t>Janou</a:t>
                      </a:r>
                      <a:endParaRPr lang="en-US" dirty="0">
                        <a:latin typeface="Aptos Mono" panose="020B0009020202020204" pitchFamily="49" charset="0"/>
                      </a:endParaRPr>
                    </a:p>
                  </a:txBody>
                  <a:tcPr/>
                </a:tc>
                <a:tc>
                  <a:txBody>
                    <a:bodyPr/>
                    <a:lstStyle/>
                    <a:p>
                      <a:r>
                        <a:rPr lang="en-US" dirty="0">
                          <a:latin typeface="Aptos Mono" panose="020B0009020202020204" pitchFamily="49" charset="0"/>
                        </a:rPr>
                        <a:t>Manage Git repo, fix conflicts</a:t>
                      </a:r>
                    </a:p>
                  </a:txBody>
                  <a:tcPr/>
                </a:tc>
                <a:extLst>
                  <a:ext uri="{0D108BD9-81ED-4DB2-BD59-A6C34878D82A}">
                    <a16:rowId xmlns:a16="http://schemas.microsoft.com/office/drawing/2014/main" val="1393837020"/>
                  </a:ext>
                </a:extLst>
              </a:tr>
              <a:tr h="370840">
                <a:tc>
                  <a:txBody>
                    <a:bodyPr/>
                    <a:lstStyle/>
                    <a:p>
                      <a:r>
                        <a:rPr lang="en-US" dirty="0">
                          <a:latin typeface="Aptos Mono" panose="020B0009020202020204" pitchFamily="49" charset="0"/>
                        </a:rPr>
                        <a:t>Scrum Master</a:t>
                      </a:r>
                    </a:p>
                  </a:txBody>
                  <a:tcPr/>
                </a:tc>
                <a:tc>
                  <a:txBody>
                    <a:bodyPr/>
                    <a:lstStyle/>
                    <a:p>
                      <a:r>
                        <a:rPr lang="en-US" dirty="0">
                          <a:latin typeface="Aptos Mono" panose="020B0009020202020204" pitchFamily="49" charset="0"/>
                        </a:rPr>
                        <a:t>Adam</a:t>
                      </a:r>
                    </a:p>
                  </a:txBody>
                  <a:tcPr/>
                </a:tc>
                <a:tc>
                  <a:txBody>
                    <a:bodyPr/>
                    <a:lstStyle/>
                    <a:p>
                      <a:r>
                        <a:rPr lang="en-US" dirty="0">
                          <a:latin typeface="Aptos Mono" panose="020B0009020202020204" pitchFamily="49" charset="0"/>
                        </a:rPr>
                        <a:t>Organize daily standup, and sprint of each week</a:t>
                      </a:r>
                    </a:p>
                  </a:txBody>
                  <a:tcPr/>
                </a:tc>
                <a:extLst>
                  <a:ext uri="{0D108BD9-81ED-4DB2-BD59-A6C34878D82A}">
                    <a16:rowId xmlns:a16="http://schemas.microsoft.com/office/drawing/2014/main" val="4241607089"/>
                  </a:ext>
                </a:extLst>
              </a:tr>
            </a:tbl>
          </a:graphicData>
        </a:graphic>
      </p:graphicFrame>
      <p:pic>
        <p:nvPicPr>
          <p:cNvPr id="23" name="Picture 22" descr="A green circle with white background&#10;&#10;Description automatically generated">
            <a:extLst>
              <a:ext uri="{FF2B5EF4-FFF2-40B4-BE49-F238E27FC236}">
                <a16:creationId xmlns:a16="http://schemas.microsoft.com/office/drawing/2014/main" id="{F74FCE13-1303-AF5E-2622-84C052EDE900}"/>
              </a:ext>
            </a:extLst>
          </p:cNvPr>
          <p:cNvPicPr>
            <a:picLocks noChangeAspect="1"/>
          </p:cNvPicPr>
          <p:nvPr/>
        </p:nvPicPr>
        <p:blipFill>
          <a:blip r:embed="rId2">
            <a:alphaModFix amt="50000"/>
          </a:blip>
          <a:stretch>
            <a:fillRect/>
          </a:stretch>
        </p:blipFill>
        <p:spPr>
          <a:xfrm rot="15930536">
            <a:off x="745358" y="62679"/>
            <a:ext cx="1176164" cy="1127773"/>
          </a:xfrm>
          <a:prstGeom prst="rect">
            <a:avLst/>
          </a:prstGeom>
        </p:spPr>
      </p:pic>
      <p:sp>
        <p:nvSpPr>
          <p:cNvPr id="24" name="TextBox 23">
            <a:extLst>
              <a:ext uri="{FF2B5EF4-FFF2-40B4-BE49-F238E27FC236}">
                <a16:creationId xmlns:a16="http://schemas.microsoft.com/office/drawing/2014/main" id="{C4366C22-4F76-FCCB-0258-40D86A201CA4}"/>
              </a:ext>
            </a:extLst>
          </p:cNvPr>
          <p:cNvSpPr txBox="1"/>
          <p:nvPr/>
        </p:nvSpPr>
        <p:spPr>
          <a:xfrm>
            <a:off x="603913" y="495761"/>
            <a:ext cx="1459054" cy="261610"/>
          </a:xfrm>
          <a:prstGeom prst="rect">
            <a:avLst/>
          </a:prstGeom>
          <a:noFill/>
        </p:spPr>
        <p:txBody>
          <a:bodyPr wrap="none" rtlCol="0">
            <a:spAutoFit/>
          </a:bodyPr>
          <a:lstStyle/>
          <a:p>
            <a:r>
              <a:rPr lang="en-US" sz="1100" dirty="0">
                <a:latin typeface="Aptos Mono" panose="020B0009020202020204" pitchFamily="49" charset="0"/>
              </a:rPr>
              <a:t>01-Introduction</a:t>
            </a:r>
          </a:p>
        </p:txBody>
      </p:sp>
      <p:sp>
        <p:nvSpPr>
          <p:cNvPr id="25" name="TextBox 24">
            <a:extLst>
              <a:ext uri="{FF2B5EF4-FFF2-40B4-BE49-F238E27FC236}">
                <a16:creationId xmlns:a16="http://schemas.microsoft.com/office/drawing/2014/main" id="{923F0737-BA35-892A-6033-9EFFC8F60F41}"/>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26" name="TextBox 25">
            <a:extLst>
              <a:ext uri="{FF2B5EF4-FFF2-40B4-BE49-F238E27FC236}">
                <a16:creationId xmlns:a16="http://schemas.microsoft.com/office/drawing/2014/main" id="{CED5C60E-B6AE-DE66-21FB-DF80A220EA8D}"/>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27" name="TextBox 26">
            <a:extLst>
              <a:ext uri="{FF2B5EF4-FFF2-40B4-BE49-F238E27FC236}">
                <a16:creationId xmlns:a16="http://schemas.microsoft.com/office/drawing/2014/main" id="{9085B5D6-1182-F81A-D69B-A62D0FFA16D4}"/>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28" name="TextBox 27">
            <a:extLst>
              <a:ext uri="{FF2B5EF4-FFF2-40B4-BE49-F238E27FC236}">
                <a16:creationId xmlns:a16="http://schemas.microsoft.com/office/drawing/2014/main" id="{50A59F86-55AB-6C24-C2BC-9D6B170438C7}"/>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Tree>
    <p:extLst>
      <p:ext uri="{BB962C8B-B14F-4D97-AF65-F5344CB8AC3E}">
        <p14:creationId xmlns:p14="http://schemas.microsoft.com/office/powerpoint/2010/main" val="218769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lask&quot; Icon - Download for free – Iconduck">
            <a:extLst>
              <a:ext uri="{FF2B5EF4-FFF2-40B4-BE49-F238E27FC236}">
                <a16:creationId xmlns:a16="http://schemas.microsoft.com/office/drawing/2014/main" id="{770495DE-856A-4D63-A313-7461E85B17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6925" y="1802899"/>
            <a:ext cx="780809" cy="1003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act original wordmark&quot; Icon - Download for free – Iconduck">
            <a:extLst>
              <a:ext uri="{FF2B5EF4-FFF2-40B4-BE49-F238E27FC236}">
                <a16:creationId xmlns:a16="http://schemas.microsoft.com/office/drawing/2014/main" id="{45E22066-7E68-14B5-E396-B14EFF64F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773" y="3733316"/>
            <a:ext cx="650020" cy="7923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D15E6A8-67BD-6D09-3814-843F4773E5D4}"/>
              </a:ext>
            </a:extLst>
          </p:cNvPr>
          <p:cNvPicPr>
            <a:picLocks noChangeAspect="1"/>
          </p:cNvPicPr>
          <p:nvPr/>
        </p:nvPicPr>
        <p:blipFill>
          <a:blip r:embed="rId4"/>
          <a:stretch>
            <a:fillRect/>
          </a:stretch>
        </p:blipFill>
        <p:spPr>
          <a:xfrm>
            <a:off x="1198842" y="1902763"/>
            <a:ext cx="803573" cy="803573"/>
          </a:xfrm>
          <a:prstGeom prst="rect">
            <a:avLst/>
          </a:prstGeom>
        </p:spPr>
      </p:pic>
      <p:sp>
        <p:nvSpPr>
          <p:cNvPr id="17" name="AutoShape 14" descr="Learn From Remix | CSS-Tricks - CSS-Tricks">
            <a:extLst>
              <a:ext uri="{FF2B5EF4-FFF2-40B4-BE49-F238E27FC236}">
                <a16:creationId xmlns:a16="http://schemas.microsoft.com/office/drawing/2014/main" id="{9F7EA01B-799C-578F-1FC7-FB64441AB351}"/>
              </a:ext>
            </a:extLst>
          </p:cNvPr>
          <p:cNvSpPr>
            <a:spLocks noChangeAspect="1" noChangeArrowheads="1"/>
          </p:cNvSpPr>
          <p:nvPr/>
        </p:nvSpPr>
        <p:spPr bwMode="auto">
          <a:xfrm>
            <a:off x="5943599" y="3276599"/>
            <a:ext cx="2720163" cy="27201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12" name="Picture 16" descr="Remix.dev development by Ikius">
            <a:extLst>
              <a:ext uri="{FF2B5EF4-FFF2-40B4-BE49-F238E27FC236}">
                <a16:creationId xmlns:a16="http://schemas.microsoft.com/office/drawing/2014/main" id="{1BC708AC-B48C-59F5-4F64-D12D252B76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985" y="3771501"/>
            <a:ext cx="593693" cy="6876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B34BE78-FFD9-5429-EE4F-EA53D0BB41DD}"/>
              </a:ext>
            </a:extLst>
          </p:cNvPr>
          <p:cNvPicPr>
            <a:picLocks noChangeAspect="1"/>
          </p:cNvPicPr>
          <p:nvPr/>
        </p:nvPicPr>
        <p:blipFill>
          <a:blip r:embed="rId6"/>
          <a:stretch>
            <a:fillRect/>
          </a:stretch>
        </p:blipFill>
        <p:spPr>
          <a:xfrm>
            <a:off x="5142099" y="3603137"/>
            <a:ext cx="883482" cy="883482"/>
          </a:xfrm>
          <a:prstGeom prst="rect">
            <a:avLst/>
          </a:prstGeom>
        </p:spPr>
      </p:pic>
      <p:pic>
        <p:nvPicPr>
          <p:cNvPr id="20" name="Picture 19">
            <a:extLst>
              <a:ext uri="{FF2B5EF4-FFF2-40B4-BE49-F238E27FC236}">
                <a16:creationId xmlns:a16="http://schemas.microsoft.com/office/drawing/2014/main" id="{C9F6866B-AE4E-4466-D1FC-0DD48AB5B09B}"/>
              </a:ext>
            </a:extLst>
          </p:cNvPr>
          <p:cNvPicPr>
            <a:picLocks noChangeAspect="1"/>
          </p:cNvPicPr>
          <p:nvPr/>
        </p:nvPicPr>
        <p:blipFill>
          <a:blip r:embed="rId7"/>
          <a:stretch>
            <a:fillRect/>
          </a:stretch>
        </p:blipFill>
        <p:spPr>
          <a:xfrm>
            <a:off x="6315772" y="3603137"/>
            <a:ext cx="883481" cy="883481"/>
          </a:xfrm>
          <a:prstGeom prst="rect">
            <a:avLst/>
          </a:prstGeom>
        </p:spPr>
      </p:pic>
      <p:pic>
        <p:nvPicPr>
          <p:cNvPr id="21" name="Picture 20">
            <a:extLst>
              <a:ext uri="{FF2B5EF4-FFF2-40B4-BE49-F238E27FC236}">
                <a16:creationId xmlns:a16="http://schemas.microsoft.com/office/drawing/2014/main" id="{704446FC-D9E7-0F44-B491-A1368FF4C04F}"/>
              </a:ext>
            </a:extLst>
          </p:cNvPr>
          <p:cNvPicPr>
            <a:picLocks noChangeAspect="1"/>
          </p:cNvPicPr>
          <p:nvPr/>
        </p:nvPicPr>
        <p:blipFill>
          <a:blip r:embed="rId8"/>
          <a:stretch>
            <a:fillRect/>
          </a:stretch>
        </p:blipFill>
        <p:spPr>
          <a:xfrm>
            <a:off x="4093870" y="3733316"/>
            <a:ext cx="758037" cy="758037"/>
          </a:xfrm>
          <a:prstGeom prst="rect">
            <a:avLst/>
          </a:prstGeom>
        </p:spPr>
      </p:pic>
      <p:pic>
        <p:nvPicPr>
          <p:cNvPr id="4114" name="Picture 18">
            <a:extLst>
              <a:ext uri="{FF2B5EF4-FFF2-40B4-BE49-F238E27FC236}">
                <a16:creationId xmlns:a16="http://schemas.microsoft.com/office/drawing/2014/main" id="{3E48F5F6-2274-14FC-22DE-B16CBEAAD1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0326" y="1914535"/>
            <a:ext cx="1725262" cy="8174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AE2814F7-49D3-F2EA-63BB-07CEC79E467C}"/>
              </a:ext>
            </a:extLst>
          </p:cNvPr>
          <p:cNvPicPr>
            <a:picLocks noChangeAspect="1"/>
          </p:cNvPicPr>
          <p:nvPr/>
        </p:nvPicPr>
        <p:blipFill>
          <a:blip r:embed="rId10"/>
          <a:stretch>
            <a:fillRect/>
          </a:stretch>
        </p:blipFill>
        <p:spPr>
          <a:xfrm>
            <a:off x="3792244" y="1902762"/>
            <a:ext cx="803573" cy="803573"/>
          </a:xfrm>
          <a:prstGeom prst="rect">
            <a:avLst/>
          </a:prstGeom>
        </p:spPr>
      </p:pic>
      <p:pic>
        <p:nvPicPr>
          <p:cNvPr id="4116" name="Picture 20">
            <a:extLst>
              <a:ext uri="{FF2B5EF4-FFF2-40B4-BE49-F238E27FC236}">
                <a16:creationId xmlns:a16="http://schemas.microsoft.com/office/drawing/2014/main" id="{A38FFDA5-15F3-0988-D439-5F33D60990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0985" y="5254377"/>
            <a:ext cx="1612688" cy="43719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docker&quot; Icon - Download for free – Iconduck">
            <a:extLst>
              <a:ext uri="{FF2B5EF4-FFF2-40B4-BE49-F238E27FC236}">
                <a16:creationId xmlns:a16="http://schemas.microsoft.com/office/drawing/2014/main" id="{E951BE4B-C367-33D4-786C-0DB5165652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25913" y="1888856"/>
            <a:ext cx="955592" cy="817479"/>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NGINX Web Server - QuikSite® Design Services">
            <a:extLst>
              <a:ext uri="{FF2B5EF4-FFF2-40B4-BE49-F238E27FC236}">
                <a16:creationId xmlns:a16="http://schemas.microsoft.com/office/drawing/2014/main" id="{FEA86129-08F4-61D3-12FE-C2DBE532D0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89678" y="3078299"/>
            <a:ext cx="841197" cy="841197"/>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GitHub Logo and symbol, meaning, history, PNG, brand">
            <a:extLst>
              <a:ext uri="{FF2B5EF4-FFF2-40B4-BE49-F238E27FC236}">
                <a16:creationId xmlns:a16="http://schemas.microsoft.com/office/drawing/2014/main" id="{B15AABB0-F060-F000-1D5B-598D0A0EB55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03680" y="5062132"/>
            <a:ext cx="1460765" cy="82168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Figma, logo, brand icon - Free download on Iconfinder">
            <a:extLst>
              <a:ext uri="{FF2B5EF4-FFF2-40B4-BE49-F238E27FC236}">
                <a16:creationId xmlns:a16="http://schemas.microsoft.com/office/drawing/2014/main" id="{F2F5BCCE-FC10-102E-E39B-5C20503CAD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0925" y="3658141"/>
            <a:ext cx="958656" cy="95865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6FF5091-9933-108D-A242-9D985DD22699}"/>
              </a:ext>
            </a:extLst>
          </p:cNvPr>
          <p:cNvSpPr txBox="1"/>
          <p:nvPr/>
        </p:nvSpPr>
        <p:spPr>
          <a:xfrm>
            <a:off x="1122300" y="3244334"/>
            <a:ext cx="6099142" cy="369332"/>
          </a:xfrm>
          <a:prstGeom prst="rect">
            <a:avLst/>
          </a:prstGeom>
          <a:noFill/>
        </p:spPr>
        <p:txBody>
          <a:bodyPr wrap="square">
            <a:spAutoFit/>
          </a:bodyPr>
          <a:lstStyle/>
          <a:p>
            <a:r>
              <a:rPr lang="en-US" sz="1800" dirty="0">
                <a:latin typeface="Aptos Mono" panose="020B0009020202020204" pitchFamily="49" charset="0"/>
              </a:rPr>
              <a:t>Frontend:</a:t>
            </a:r>
          </a:p>
        </p:txBody>
      </p:sp>
      <p:sp>
        <p:nvSpPr>
          <p:cNvPr id="25" name="TextBox 24">
            <a:extLst>
              <a:ext uri="{FF2B5EF4-FFF2-40B4-BE49-F238E27FC236}">
                <a16:creationId xmlns:a16="http://schemas.microsoft.com/office/drawing/2014/main" id="{AF486218-FE38-B396-3DB3-5CD3A2B0A013}"/>
              </a:ext>
            </a:extLst>
          </p:cNvPr>
          <p:cNvSpPr txBox="1"/>
          <p:nvPr/>
        </p:nvSpPr>
        <p:spPr>
          <a:xfrm>
            <a:off x="1122300" y="1378393"/>
            <a:ext cx="6099142" cy="369332"/>
          </a:xfrm>
          <a:prstGeom prst="rect">
            <a:avLst/>
          </a:prstGeom>
          <a:noFill/>
        </p:spPr>
        <p:txBody>
          <a:bodyPr wrap="square">
            <a:spAutoFit/>
          </a:bodyPr>
          <a:lstStyle/>
          <a:p>
            <a:r>
              <a:rPr lang="en-US" sz="1800" dirty="0">
                <a:latin typeface="Aptos Mono" panose="020B0009020202020204" pitchFamily="49" charset="0"/>
              </a:rPr>
              <a:t>Backend:</a:t>
            </a:r>
          </a:p>
        </p:txBody>
      </p:sp>
      <p:sp>
        <p:nvSpPr>
          <p:cNvPr id="26" name="TextBox 25">
            <a:extLst>
              <a:ext uri="{FF2B5EF4-FFF2-40B4-BE49-F238E27FC236}">
                <a16:creationId xmlns:a16="http://schemas.microsoft.com/office/drawing/2014/main" id="{E8D73BC2-B57A-4F09-400A-A7C9F6FAAC4F}"/>
              </a:ext>
            </a:extLst>
          </p:cNvPr>
          <p:cNvSpPr txBox="1"/>
          <p:nvPr/>
        </p:nvSpPr>
        <p:spPr>
          <a:xfrm>
            <a:off x="1198842" y="5288306"/>
            <a:ext cx="1035913" cy="369332"/>
          </a:xfrm>
          <a:prstGeom prst="rect">
            <a:avLst/>
          </a:prstGeom>
          <a:noFill/>
        </p:spPr>
        <p:txBody>
          <a:bodyPr wrap="square">
            <a:spAutoFit/>
          </a:bodyPr>
          <a:lstStyle/>
          <a:p>
            <a:r>
              <a:rPr lang="en-US" sz="1800" dirty="0">
                <a:latin typeface="Aptos Mono" panose="020B0009020202020204" pitchFamily="49" charset="0"/>
              </a:rPr>
              <a:t>LLM:</a:t>
            </a:r>
          </a:p>
        </p:txBody>
      </p:sp>
      <p:sp>
        <p:nvSpPr>
          <p:cNvPr id="27" name="TextBox 26">
            <a:extLst>
              <a:ext uri="{FF2B5EF4-FFF2-40B4-BE49-F238E27FC236}">
                <a16:creationId xmlns:a16="http://schemas.microsoft.com/office/drawing/2014/main" id="{F6273B7D-59C9-64D4-563B-F65C3F01CC06}"/>
              </a:ext>
            </a:extLst>
          </p:cNvPr>
          <p:cNvSpPr txBox="1"/>
          <p:nvPr/>
        </p:nvSpPr>
        <p:spPr>
          <a:xfrm>
            <a:off x="4989669" y="5288306"/>
            <a:ext cx="2720162" cy="369332"/>
          </a:xfrm>
          <a:prstGeom prst="rect">
            <a:avLst/>
          </a:prstGeom>
          <a:noFill/>
        </p:spPr>
        <p:txBody>
          <a:bodyPr wrap="square">
            <a:spAutoFit/>
          </a:bodyPr>
          <a:lstStyle/>
          <a:p>
            <a:r>
              <a:rPr lang="en-US" sz="1800" dirty="0">
                <a:latin typeface="Aptos Mono" panose="020B0009020202020204" pitchFamily="49" charset="0"/>
              </a:rPr>
              <a:t>Version Control:</a:t>
            </a:r>
          </a:p>
        </p:txBody>
      </p:sp>
      <p:sp>
        <p:nvSpPr>
          <p:cNvPr id="28" name="TextBox 27">
            <a:extLst>
              <a:ext uri="{FF2B5EF4-FFF2-40B4-BE49-F238E27FC236}">
                <a16:creationId xmlns:a16="http://schemas.microsoft.com/office/drawing/2014/main" id="{691F4DE1-D978-DD19-7573-E54F31E8BEE5}"/>
              </a:ext>
            </a:extLst>
          </p:cNvPr>
          <p:cNvSpPr txBox="1"/>
          <p:nvPr/>
        </p:nvSpPr>
        <p:spPr>
          <a:xfrm>
            <a:off x="8612250" y="1378393"/>
            <a:ext cx="1635572" cy="369332"/>
          </a:xfrm>
          <a:prstGeom prst="rect">
            <a:avLst/>
          </a:prstGeom>
          <a:noFill/>
        </p:spPr>
        <p:txBody>
          <a:bodyPr wrap="square">
            <a:spAutoFit/>
          </a:bodyPr>
          <a:lstStyle/>
          <a:p>
            <a:r>
              <a:rPr lang="en-US" sz="1800" dirty="0">
                <a:latin typeface="Aptos Mono" panose="020B0009020202020204" pitchFamily="49" charset="0"/>
              </a:rPr>
              <a:t>Server:</a:t>
            </a:r>
          </a:p>
        </p:txBody>
      </p:sp>
      <p:pic>
        <p:nvPicPr>
          <p:cNvPr id="37" name="Picture 36" descr="A green circle with white background&#10;&#10;Description automatically generated">
            <a:extLst>
              <a:ext uri="{FF2B5EF4-FFF2-40B4-BE49-F238E27FC236}">
                <a16:creationId xmlns:a16="http://schemas.microsoft.com/office/drawing/2014/main" id="{22B1FE1A-9B0D-9D09-7329-C414F5DAB28C}"/>
              </a:ext>
            </a:extLst>
          </p:cNvPr>
          <p:cNvPicPr>
            <a:picLocks noChangeAspect="1"/>
          </p:cNvPicPr>
          <p:nvPr/>
        </p:nvPicPr>
        <p:blipFill>
          <a:blip r:embed="rId16">
            <a:alphaModFix amt="50000"/>
          </a:blip>
          <a:stretch>
            <a:fillRect/>
          </a:stretch>
        </p:blipFill>
        <p:spPr>
          <a:xfrm rot="15930536">
            <a:off x="3311679" y="62679"/>
            <a:ext cx="1176164" cy="1127773"/>
          </a:xfrm>
          <a:prstGeom prst="rect">
            <a:avLst/>
          </a:prstGeom>
        </p:spPr>
      </p:pic>
      <p:sp>
        <p:nvSpPr>
          <p:cNvPr id="38" name="TextBox 37">
            <a:extLst>
              <a:ext uri="{FF2B5EF4-FFF2-40B4-BE49-F238E27FC236}">
                <a16:creationId xmlns:a16="http://schemas.microsoft.com/office/drawing/2014/main" id="{812C84D9-238F-CA12-280E-CA8AB5A6E50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39" name="TextBox 38">
            <a:extLst>
              <a:ext uri="{FF2B5EF4-FFF2-40B4-BE49-F238E27FC236}">
                <a16:creationId xmlns:a16="http://schemas.microsoft.com/office/drawing/2014/main" id="{1B56EB86-5CF8-07AE-9ABF-13D0610716C7}"/>
              </a:ext>
            </a:extLst>
          </p:cNvPr>
          <p:cNvSpPr txBox="1"/>
          <p:nvPr/>
        </p:nvSpPr>
        <p:spPr>
          <a:xfrm>
            <a:off x="5663830" y="495761"/>
            <a:ext cx="1034257"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03-Product</a:t>
            </a:r>
          </a:p>
        </p:txBody>
      </p:sp>
      <p:sp>
        <p:nvSpPr>
          <p:cNvPr id="40" name="TextBox 39">
            <a:extLst>
              <a:ext uri="{FF2B5EF4-FFF2-40B4-BE49-F238E27FC236}">
                <a16:creationId xmlns:a16="http://schemas.microsoft.com/office/drawing/2014/main" id="{9C9F9C3C-0D0D-8573-9B64-2C2A936E9DCE}"/>
              </a:ext>
            </a:extLst>
          </p:cNvPr>
          <p:cNvSpPr txBox="1"/>
          <p:nvPr/>
        </p:nvSpPr>
        <p:spPr>
          <a:xfrm>
            <a:off x="3218831" y="495761"/>
            <a:ext cx="1289135" cy="261610"/>
          </a:xfrm>
          <a:prstGeom prst="rect">
            <a:avLst/>
          </a:prstGeom>
          <a:noFill/>
        </p:spPr>
        <p:txBody>
          <a:bodyPr wrap="none" rtlCol="0">
            <a:spAutoFit/>
          </a:bodyPr>
          <a:lstStyle/>
          <a:p>
            <a:r>
              <a:rPr lang="en-US" sz="1100" dirty="0">
                <a:latin typeface="Aptos Mono" panose="020B0009020202020204" pitchFamily="49" charset="0"/>
              </a:rPr>
              <a:t>02-Tech Stack</a:t>
            </a:r>
          </a:p>
        </p:txBody>
      </p:sp>
      <p:sp>
        <p:nvSpPr>
          <p:cNvPr id="41" name="TextBox 40">
            <a:extLst>
              <a:ext uri="{FF2B5EF4-FFF2-40B4-BE49-F238E27FC236}">
                <a16:creationId xmlns:a16="http://schemas.microsoft.com/office/drawing/2014/main" id="{AF034B75-3847-EA1D-5E79-125B8797588E}"/>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42" name="TextBox 41">
            <a:extLst>
              <a:ext uri="{FF2B5EF4-FFF2-40B4-BE49-F238E27FC236}">
                <a16:creationId xmlns:a16="http://schemas.microsoft.com/office/drawing/2014/main" id="{4674A190-1024-9A9B-6A75-BD5AEA2370BD}"/>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Tree>
    <p:extLst>
      <p:ext uri="{BB962C8B-B14F-4D97-AF65-F5344CB8AC3E}">
        <p14:creationId xmlns:p14="http://schemas.microsoft.com/office/powerpoint/2010/main" val="376847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computer with a login page&#10;&#10;Description automatically generated">
            <a:extLst>
              <a:ext uri="{FF2B5EF4-FFF2-40B4-BE49-F238E27FC236}">
                <a16:creationId xmlns:a16="http://schemas.microsoft.com/office/drawing/2014/main" id="{9D68B7C0-83A0-1117-2CEA-85FE7DFC5226}"/>
              </a:ext>
            </a:extLst>
          </p:cNvPr>
          <p:cNvPicPr>
            <a:picLocks noChangeAspect="1"/>
          </p:cNvPicPr>
          <p:nvPr/>
        </p:nvPicPr>
        <p:blipFill>
          <a:blip r:embed="rId3"/>
          <a:stretch>
            <a:fillRect/>
          </a:stretch>
        </p:blipFill>
        <p:spPr>
          <a:xfrm>
            <a:off x="5572752" y="169189"/>
            <a:ext cx="7772400" cy="5829300"/>
          </a:xfrm>
          <a:prstGeom prst="rect">
            <a:avLst/>
          </a:prstGeom>
        </p:spPr>
      </p:pic>
      <p:pic>
        <p:nvPicPr>
          <p:cNvPr id="36" name="Picture 35" descr="A computer with a screen on&#10;&#10;Description automatically generated">
            <a:extLst>
              <a:ext uri="{FF2B5EF4-FFF2-40B4-BE49-F238E27FC236}">
                <a16:creationId xmlns:a16="http://schemas.microsoft.com/office/drawing/2014/main" id="{0617998A-F1F9-90CE-9D5F-DDD2DA3A079C}"/>
              </a:ext>
            </a:extLst>
          </p:cNvPr>
          <p:cNvPicPr>
            <a:picLocks noChangeAspect="1"/>
          </p:cNvPicPr>
          <p:nvPr/>
        </p:nvPicPr>
        <p:blipFill>
          <a:blip r:embed="rId4"/>
          <a:stretch>
            <a:fillRect/>
          </a:stretch>
        </p:blipFill>
        <p:spPr>
          <a:xfrm>
            <a:off x="5572752" y="169189"/>
            <a:ext cx="7772400" cy="5829300"/>
          </a:xfrm>
          <a:prstGeom prst="rect">
            <a:avLst/>
          </a:prstGeom>
        </p:spPr>
      </p:pic>
      <p:pic>
        <p:nvPicPr>
          <p:cNvPr id="38" name="Picture 37" descr="A computer with a black screen&#10;&#10;Description automatically generated">
            <a:extLst>
              <a:ext uri="{FF2B5EF4-FFF2-40B4-BE49-F238E27FC236}">
                <a16:creationId xmlns:a16="http://schemas.microsoft.com/office/drawing/2014/main" id="{C98A31DD-878E-EBA2-0309-E2C6FF474654}"/>
              </a:ext>
            </a:extLst>
          </p:cNvPr>
          <p:cNvPicPr>
            <a:picLocks noChangeAspect="1"/>
          </p:cNvPicPr>
          <p:nvPr/>
        </p:nvPicPr>
        <p:blipFill>
          <a:blip r:embed="rId5"/>
          <a:stretch>
            <a:fillRect/>
          </a:stretch>
        </p:blipFill>
        <p:spPr>
          <a:xfrm>
            <a:off x="5572752" y="169189"/>
            <a:ext cx="7772400" cy="5829300"/>
          </a:xfrm>
          <a:prstGeom prst="rect">
            <a:avLst/>
          </a:prstGeom>
        </p:spPr>
      </p:pic>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Minimum Viable Product</a:t>
            </a:r>
          </a:p>
        </p:txBody>
      </p:sp>
      <p:pic>
        <p:nvPicPr>
          <p:cNvPr id="26" name="Picture 25" descr="A green circle with white background&#10;&#10;Description automatically generated">
            <a:extLst>
              <a:ext uri="{FF2B5EF4-FFF2-40B4-BE49-F238E27FC236}">
                <a16:creationId xmlns:a16="http://schemas.microsoft.com/office/drawing/2014/main" id="{0CFDE6BE-ADC9-ECB4-5118-9A6E01BFFBA3}"/>
              </a:ext>
            </a:extLst>
          </p:cNvPr>
          <p:cNvPicPr>
            <a:picLocks noChangeAspect="1"/>
          </p:cNvPicPr>
          <p:nvPr/>
        </p:nvPicPr>
        <p:blipFill>
          <a:blip r:embed="rId6">
            <a:alphaModFix amt="50000"/>
          </a:blip>
          <a:stretch>
            <a:fillRect/>
          </a:stretch>
        </p:blipFill>
        <p:spPr>
          <a:xfrm rot="15930536">
            <a:off x="5592875" y="50629"/>
            <a:ext cx="1176164" cy="1127773"/>
          </a:xfrm>
          <a:prstGeom prst="rect">
            <a:avLst/>
          </a:prstGeom>
        </p:spPr>
      </p:pic>
      <p:sp>
        <p:nvSpPr>
          <p:cNvPr id="27" name="TextBox 26">
            <a:extLst>
              <a:ext uri="{FF2B5EF4-FFF2-40B4-BE49-F238E27FC236}">
                <a16:creationId xmlns:a16="http://schemas.microsoft.com/office/drawing/2014/main" id="{7FD321BE-A6DB-D6A1-5612-2494456A1F1A}"/>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28" name="TextBox 27">
            <a:extLst>
              <a:ext uri="{FF2B5EF4-FFF2-40B4-BE49-F238E27FC236}">
                <a16:creationId xmlns:a16="http://schemas.microsoft.com/office/drawing/2014/main" id="{986CE94B-81E1-7577-4A45-D4ACCD455710}"/>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29" name="TextBox 28">
            <a:extLst>
              <a:ext uri="{FF2B5EF4-FFF2-40B4-BE49-F238E27FC236}">
                <a16:creationId xmlns:a16="http://schemas.microsoft.com/office/drawing/2014/main" id="{BE3E94AF-CC22-EF3B-FBC8-097280BB6E8F}"/>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30" name="TextBox 29">
            <a:extLst>
              <a:ext uri="{FF2B5EF4-FFF2-40B4-BE49-F238E27FC236}">
                <a16:creationId xmlns:a16="http://schemas.microsoft.com/office/drawing/2014/main" id="{FF5E2AB7-193D-4AC8-DEEE-541B67D09478}"/>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31" name="TextBox 30">
            <a:extLst>
              <a:ext uri="{FF2B5EF4-FFF2-40B4-BE49-F238E27FC236}">
                <a16:creationId xmlns:a16="http://schemas.microsoft.com/office/drawing/2014/main" id="{74555353-25D8-0237-ABAC-B97A934D5CDB}"/>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
        <p:nvSpPr>
          <p:cNvPr id="32" name="TextBox 31">
            <a:extLst>
              <a:ext uri="{FF2B5EF4-FFF2-40B4-BE49-F238E27FC236}">
                <a16:creationId xmlns:a16="http://schemas.microsoft.com/office/drawing/2014/main" id="{78C1C0AA-691B-6DC9-C744-C966075D3445}"/>
              </a:ext>
            </a:extLst>
          </p:cNvPr>
          <p:cNvSpPr txBox="1"/>
          <p:nvPr/>
        </p:nvSpPr>
        <p:spPr>
          <a:xfrm>
            <a:off x="725235" y="2072948"/>
            <a:ext cx="5831976" cy="3693319"/>
          </a:xfrm>
          <a:prstGeom prst="rect">
            <a:avLst/>
          </a:prstGeom>
          <a:noFill/>
        </p:spPr>
        <p:txBody>
          <a:bodyPr wrap="square" rtlCol="0">
            <a:spAutoFit/>
          </a:bodyPr>
          <a:lstStyle/>
          <a:p>
            <a:pPr fontAlgn="auto"/>
            <a:r>
              <a:rPr lang="en-GB" sz="1800" dirty="0">
                <a:effectLst/>
                <a:latin typeface="Aptos Mono" panose="020B0009020202020204" pitchFamily="49" charset="0"/>
              </a:rPr>
              <a:t>A website where the user can be either the submitter or reviewer</a:t>
            </a:r>
          </a:p>
          <a:p>
            <a:pPr fontAlgn="auto"/>
            <a:endParaRPr lang="en-GB" sz="1800" dirty="0">
              <a:effectLst/>
              <a:latin typeface="Aptos Mono" panose="020B0009020202020204" pitchFamily="49" charset="0"/>
            </a:endParaRPr>
          </a:p>
          <a:p>
            <a:pPr fontAlgn="auto"/>
            <a:r>
              <a:rPr lang="en-GB" sz="1800" dirty="0">
                <a:effectLst/>
                <a:latin typeface="Aptos Mono" panose="020B0009020202020204" pitchFamily="49" charset="0"/>
              </a:rPr>
              <a:t>The submitter uploads code, and the software uses LLM models to summarize the functionality of the code and return hints to the parts that might have a problem</a:t>
            </a:r>
          </a:p>
          <a:p>
            <a:pPr fontAlgn="auto"/>
            <a:endParaRPr lang="en-GB" sz="1800" dirty="0">
              <a:effectLst/>
              <a:latin typeface="Aptos Mono" panose="020B0009020202020204" pitchFamily="49" charset="0"/>
            </a:endParaRPr>
          </a:p>
          <a:p>
            <a:pPr fontAlgn="auto"/>
            <a:r>
              <a:rPr lang="en-GB" sz="1800" dirty="0">
                <a:effectLst/>
                <a:latin typeface="Aptos Mono" panose="020B0009020202020204" pitchFamily="49" charset="0"/>
              </a:rPr>
              <a:t>The reviewer writes feedback based on the output of LLM and sends it back to the submitter. </a:t>
            </a:r>
          </a:p>
          <a:p>
            <a:endParaRPr lang="en-US" dirty="0">
              <a:latin typeface="Aptos Mono" panose="020B0009020202020204" pitchFamily="49" charset="0"/>
            </a:endParaRPr>
          </a:p>
        </p:txBody>
      </p:sp>
    </p:spTree>
    <p:extLst>
      <p:ext uri="{BB962C8B-B14F-4D97-AF65-F5344CB8AC3E}">
        <p14:creationId xmlns:p14="http://schemas.microsoft.com/office/powerpoint/2010/main" val="1192719012"/>
      </p:ext>
    </p:extLst>
  </p:cSld>
  <p:clrMapOvr>
    <a:masterClrMapping/>
  </p:clrMapOvr>
  <mc:AlternateContent xmlns:mc="http://schemas.openxmlformats.org/markup-compatibility/2006">
    <mc:Choice xmlns:p14="http://schemas.microsoft.com/office/powerpoint/2010/main" Requires="p14">
      <p:transition spd="slow" p14:dur="2000" advClick="0" advTm="6000"/>
    </mc:Choice>
    <mc:Fallback>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000"/>
                                  </p:stCondLst>
                                  <p:childTnLst>
                                    <p:set>
                                      <p:cBhvr>
                                        <p:cTn id="9" dur="1" fill="hold">
                                          <p:stCondLst>
                                            <p:cond delay="0"/>
                                          </p:stCondLst>
                                        </p:cTn>
                                        <p:tgtEl>
                                          <p:spTgt spid="40"/>
                                        </p:tgtEl>
                                        <p:attrNameLst>
                                          <p:attrName>style.visibility</p:attrName>
                                        </p:attrNameLst>
                                      </p:cBhvr>
                                      <p:to>
                                        <p:strVal val="hidden"/>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xit" presetSubtype="0" fill="hold" nodeType="afterEffect">
                                  <p:stCondLst>
                                    <p:cond delay="2000"/>
                                  </p:stCondLst>
                                  <p:childTnLst>
                                    <p:set>
                                      <p:cBhvr>
                                        <p:cTn id="15" dur="1" fill="hold">
                                          <p:stCondLst>
                                            <p:cond delay="0"/>
                                          </p:stCondLst>
                                        </p:cTn>
                                        <p:tgtEl>
                                          <p:spTgt spid="38"/>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par>
                          <p:cTn id="19" fill="hold">
                            <p:stCondLst>
                              <p:cond delay="4000"/>
                            </p:stCondLst>
                            <p:childTnLst>
                              <p:par>
                                <p:cTn id="20" presetID="1" presetClass="exit" presetSubtype="0" fill="hold" nodeType="afterEffect">
                                  <p:stCondLst>
                                    <p:cond delay="2000"/>
                                  </p:stCondLst>
                                  <p:childTnLst>
                                    <p:set>
                                      <p:cBhvr>
                                        <p:cTn id="21" dur="1" fill="hold">
                                          <p:stCondLst>
                                            <p:cond delay="0"/>
                                          </p:stCondLst>
                                        </p:cTn>
                                        <p:tgtEl>
                                          <p:spTgt spid="36"/>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6000"/>
                            </p:stCondLst>
                            <p:childTnLst>
                              <p:par>
                                <p:cTn id="26" presetID="1" presetClass="exit" presetSubtype="0" fill="hold" nodeType="afterEffect">
                                  <p:stCondLst>
                                    <p:cond delay="2000"/>
                                  </p:stCondLst>
                                  <p:childTnLst>
                                    <p:set>
                                      <p:cBhvr>
                                        <p:cTn id="27" dur="1" fill="hold">
                                          <p:stCondLst>
                                            <p:cond delay="0"/>
                                          </p:stCondLst>
                                        </p:cTn>
                                        <p:tgtEl>
                                          <p:spTgt spid="40"/>
                                        </p:tgtEl>
                                        <p:attrNameLst>
                                          <p:attrName>style.visibility</p:attrName>
                                        </p:attrNameLst>
                                      </p:cBhvr>
                                      <p:to>
                                        <p:strVal val="hidden"/>
                                      </p:to>
                                    </p:set>
                                  </p:childTnLst>
                                </p:cTn>
                              </p:par>
                            </p:childTnLst>
                          </p:cTn>
                        </p:par>
                        <p:par>
                          <p:cTn id="28" fill="hold">
                            <p:stCondLst>
                              <p:cond delay="8000"/>
                            </p:stCondLst>
                            <p:childTnLst>
                              <p:par>
                                <p:cTn id="29" presetID="1"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par>
                          <p:cTn id="31" fill="hold">
                            <p:stCondLst>
                              <p:cond delay="8000"/>
                            </p:stCondLst>
                            <p:childTnLst>
                              <p:par>
                                <p:cTn id="32" presetID="1" presetClass="exit" presetSubtype="0" fill="hold" nodeType="afterEffect">
                                  <p:stCondLst>
                                    <p:cond delay="2000"/>
                                  </p:stCondLst>
                                  <p:childTnLst>
                                    <p:set>
                                      <p:cBhvr>
                                        <p:cTn id="33" dur="1" fill="hold">
                                          <p:stCondLst>
                                            <p:cond delay="0"/>
                                          </p:stCondLst>
                                        </p:cTn>
                                        <p:tgtEl>
                                          <p:spTgt spid="38"/>
                                        </p:tgtEl>
                                        <p:attrNameLst>
                                          <p:attrName>style.visibility</p:attrName>
                                        </p:attrNameLst>
                                      </p:cBhvr>
                                      <p:to>
                                        <p:strVal val="hidden"/>
                                      </p:to>
                                    </p:set>
                                  </p:childTnLst>
                                </p:cTn>
                              </p:par>
                            </p:childTnLst>
                          </p:cTn>
                        </p:par>
                        <p:par>
                          <p:cTn id="34" fill="hold">
                            <p:stCondLst>
                              <p:cond delay="10000"/>
                            </p:stCondLst>
                            <p:childTnLst>
                              <p:par>
                                <p:cTn id="35" presetID="1" presetClass="entr" presetSubtype="0"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par>
                          <p:cTn id="37" fill="hold">
                            <p:stCondLst>
                              <p:cond delay="10000"/>
                            </p:stCondLst>
                            <p:childTnLst>
                              <p:par>
                                <p:cTn id="38" presetID="1" presetClass="exit" presetSubtype="0" fill="hold" nodeType="afterEffect">
                                  <p:stCondLst>
                                    <p:cond delay="2000"/>
                                  </p:stCondLst>
                                  <p:childTnLst>
                                    <p:set>
                                      <p:cBhvr>
                                        <p:cTn id="39" dur="1" fill="hold">
                                          <p:stCondLst>
                                            <p:cond delay="0"/>
                                          </p:stCondLst>
                                        </p:cTn>
                                        <p:tgtEl>
                                          <p:spTgt spid="36"/>
                                        </p:tgtEl>
                                        <p:attrNameLst>
                                          <p:attrName>style.visibility</p:attrName>
                                        </p:attrNameLst>
                                      </p:cBhvr>
                                      <p:to>
                                        <p:strVal val="hidden"/>
                                      </p:to>
                                    </p:set>
                                  </p:childTnLst>
                                </p:cTn>
                              </p:par>
                            </p:childTnLst>
                          </p:cTn>
                        </p:par>
                        <p:par>
                          <p:cTn id="40" fill="hold">
                            <p:stCondLst>
                              <p:cond delay="12000"/>
                            </p:stCondLst>
                            <p:childTnLst>
                              <p:par>
                                <p:cTn id="41" presetID="1" presetClass="entr" presetSubtype="0"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12000"/>
                            </p:stCondLst>
                            <p:childTnLst>
                              <p:par>
                                <p:cTn id="44" presetID="1" presetClass="exit" presetSubtype="0" fill="hold" nodeType="afterEffect">
                                  <p:stCondLst>
                                    <p:cond delay="2000"/>
                                  </p:stCondLst>
                                  <p:childTnLst>
                                    <p:set>
                                      <p:cBhvr>
                                        <p:cTn id="45" dur="1" fill="hold">
                                          <p:stCondLst>
                                            <p:cond delay="0"/>
                                          </p:stCondLst>
                                        </p:cTn>
                                        <p:tgtEl>
                                          <p:spTgt spid="40"/>
                                        </p:tgtEl>
                                        <p:attrNameLst>
                                          <p:attrName>style.visibility</p:attrName>
                                        </p:attrNameLst>
                                      </p:cBhvr>
                                      <p:to>
                                        <p:strVal val="hidden"/>
                                      </p:to>
                                    </p:set>
                                  </p:childTnLst>
                                </p:cTn>
                              </p:par>
                            </p:childTnLst>
                          </p:cTn>
                        </p:par>
                        <p:par>
                          <p:cTn id="46" fill="hold">
                            <p:stCondLst>
                              <p:cond delay="14000"/>
                            </p:stCondLst>
                            <p:childTnLst>
                              <p:par>
                                <p:cTn id="47" presetID="1"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par>
                          <p:cTn id="49" fill="hold">
                            <p:stCondLst>
                              <p:cond delay="14000"/>
                            </p:stCondLst>
                            <p:childTnLst>
                              <p:par>
                                <p:cTn id="50" presetID="1" presetClass="exit" presetSubtype="0" fill="hold" nodeType="afterEffect">
                                  <p:stCondLst>
                                    <p:cond delay="2000"/>
                                  </p:stCondLst>
                                  <p:childTnLst>
                                    <p:set>
                                      <p:cBhvr>
                                        <p:cTn id="51" dur="1" fill="hold">
                                          <p:stCondLst>
                                            <p:cond delay="0"/>
                                          </p:stCondLst>
                                        </p:cTn>
                                        <p:tgtEl>
                                          <p:spTgt spid="38"/>
                                        </p:tgtEl>
                                        <p:attrNameLst>
                                          <p:attrName>style.visibility</p:attrName>
                                        </p:attrNameLst>
                                      </p:cBhvr>
                                      <p:to>
                                        <p:strVal val="hidden"/>
                                      </p:to>
                                    </p:set>
                                  </p:childTnLst>
                                </p:cTn>
                              </p:par>
                            </p:childTnLst>
                          </p:cTn>
                        </p:par>
                        <p:par>
                          <p:cTn id="52" fill="hold">
                            <p:stCondLst>
                              <p:cond delay="16000"/>
                            </p:stCondLst>
                            <p:childTnLst>
                              <p:par>
                                <p:cTn id="53" presetID="1" presetClass="entr" presetSubtype="0"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par>
                          <p:cTn id="55" fill="hold">
                            <p:stCondLst>
                              <p:cond delay="16000"/>
                            </p:stCondLst>
                            <p:childTnLst>
                              <p:par>
                                <p:cTn id="56" presetID="1" presetClass="exit" presetSubtype="0" fill="hold" nodeType="afterEffect">
                                  <p:stCondLst>
                                    <p:cond delay="2000"/>
                                  </p:stCondLst>
                                  <p:childTnLst>
                                    <p:set>
                                      <p:cBhvr>
                                        <p:cTn id="57" dur="1" fill="hold">
                                          <p:stCondLst>
                                            <p:cond delay="0"/>
                                          </p:stCondLst>
                                        </p:cTn>
                                        <p:tgtEl>
                                          <p:spTgt spid="36"/>
                                        </p:tgtEl>
                                        <p:attrNameLst>
                                          <p:attrName>style.visibility</p:attrName>
                                        </p:attrNameLst>
                                      </p:cBhvr>
                                      <p:to>
                                        <p:strVal val="hidden"/>
                                      </p:to>
                                    </p:set>
                                  </p:childTnLst>
                                </p:cTn>
                              </p:par>
                            </p:childTnLst>
                          </p:cTn>
                        </p:par>
                        <p:par>
                          <p:cTn id="58" fill="hold">
                            <p:stCondLst>
                              <p:cond delay="18000"/>
                            </p:stCondLst>
                            <p:childTnLst>
                              <p:par>
                                <p:cTn id="59" presetID="1" presetClass="entr" presetSubtype="0"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par>
                          <p:cTn id="61" fill="hold">
                            <p:stCondLst>
                              <p:cond delay="18000"/>
                            </p:stCondLst>
                            <p:childTnLst>
                              <p:par>
                                <p:cTn id="62" presetID="1" presetClass="exit" presetSubtype="0" fill="hold" nodeType="afterEffect">
                                  <p:stCondLst>
                                    <p:cond delay="2000"/>
                                  </p:stCondLst>
                                  <p:childTnLst>
                                    <p:set>
                                      <p:cBhvr>
                                        <p:cTn id="63" dur="1" fill="hold">
                                          <p:stCondLst>
                                            <p:cond delay="0"/>
                                          </p:stCondLst>
                                        </p:cTn>
                                        <p:tgtEl>
                                          <p:spTgt spid="40"/>
                                        </p:tgtEl>
                                        <p:attrNameLst>
                                          <p:attrName>style.visibility</p:attrName>
                                        </p:attrNameLst>
                                      </p:cBhvr>
                                      <p:to>
                                        <p:strVal val="hidden"/>
                                      </p:to>
                                    </p:set>
                                  </p:childTnLst>
                                </p:cTn>
                              </p:par>
                            </p:childTnLst>
                          </p:cTn>
                        </p:par>
                        <p:par>
                          <p:cTn id="64" fill="hold">
                            <p:stCondLst>
                              <p:cond delay="20000"/>
                            </p:stCondLst>
                            <p:childTnLst>
                              <p:par>
                                <p:cTn id="65" presetID="1" presetClass="entr" presetSubtype="0"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par>
                          <p:cTn id="67" fill="hold">
                            <p:stCondLst>
                              <p:cond delay="20000"/>
                            </p:stCondLst>
                            <p:childTnLst>
                              <p:par>
                                <p:cTn id="68" presetID="1" presetClass="exit" presetSubtype="0" fill="hold" nodeType="afterEffect">
                                  <p:stCondLst>
                                    <p:cond delay="2000"/>
                                  </p:stCondLst>
                                  <p:childTnLst>
                                    <p:set>
                                      <p:cBhvr>
                                        <p:cTn id="69" dur="1" fill="hold">
                                          <p:stCondLst>
                                            <p:cond delay="0"/>
                                          </p:stCondLst>
                                        </p:cTn>
                                        <p:tgtEl>
                                          <p:spTgt spid="38"/>
                                        </p:tgtEl>
                                        <p:attrNameLst>
                                          <p:attrName>style.visibility</p:attrName>
                                        </p:attrNameLst>
                                      </p:cBhvr>
                                      <p:to>
                                        <p:strVal val="hidden"/>
                                      </p:to>
                                    </p:set>
                                  </p:childTnLst>
                                </p:cTn>
                              </p:par>
                            </p:childTnLst>
                          </p:cTn>
                        </p:par>
                        <p:par>
                          <p:cTn id="70" fill="hold">
                            <p:stCondLst>
                              <p:cond delay="22000"/>
                            </p:stCondLst>
                            <p:childTnLst>
                              <p:par>
                                <p:cTn id="71" presetID="1" presetClass="entr" presetSubtype="0" fill="hold" nodeType="after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par>
                          <p:cTn id="73" fill="hold">
                            <p:stCondLst>
                              <p:cond delay="22000"/>
                            </p:stCondLst>
                            <p:childTnLst>
                              <p:par>
                                <p:cTn id="74" presetID="1" presetClass="exit" presetSubtype="0" fill="hold" nodeType="afterEffect">
                                  <p:stCondLst>
                                    <p:cond delay="2000"/>
                                  </p:stCondLst>
                                  <p:childTnLst>
                                    <p:set>
                                      <p:cBhvr>
                                        <p:cTn id="75" dur="1" fill="hold">
                                          <p:stCondLst>
                                            <p:cond delay="0"/>
                                          </p:stCondLst>
                                        </p:cTn>
                                        <p:tgtEl>
                                          <p:spTgt spid="36"/>
                                        </p:tgtEl>
                                        <p:attrNameLst>
                                          <p:attrName>style.visibility</p:attrName>
                                        </p:attrNameLst>
                                      </p:cBhvr>
                                      <p:to>
                                        <p:strVal val="hidden"/>
                                      </p:to>
                                    </p:set>
                                  </p:childTnLst>
                                </p:cTn>
                              </p:par>
                            </p:childTnLst>
                          </p:cTn>
                        </p:par>
                        <p:par>
                          <p:cTn id="76" fill="hold">
                            <p:stCondLst>
                              <p:cond delay="24000"/>
                            </p:stCondLst>
                            <p:childTnLst>
                              <p:par>
                                <p:cTn id="77" presetID="1" presetClass="entr" presetSubtype="0"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par>
                          <p:cTn id="79" fill="hold">
                            <p:stCondLst>
                              <p:cond delay="24000"/>
                            </p:stCondLst>
                            <p:childTnLst>
                              <p:par>
                                <p:cTn id="80" presetID="1" presetClass="exit" presetSubtype="0" fill="hold" nodeType="afterEffect">
                                  <p:stCondLst>
                                    <p:cond delay="2000"/>
                                  </p:stCondLst>
                                  <p:childTnLst>
                                    <p:set>
                                      <p:cBhvr>
                                        <p:cTn id="81" dur="1" fill="hold">
                                          <p:stCondLst>
                                            <p:cond delay="0"/>
                                          </p:stCondLst>
                                        </p:cTn>
                                        <p:tgtEl>
                                          <p:spTgt spid="40"/>
                                        </p:tgtEl>
                                        <p:attrNameLst>
                                          <p:attrName>style.visibility</p:attrName>
                                        </p:attrNameLst>
                                      </p:cBhvr>
                                      <p:to>
                                        <p:strVal val="hidden"/>
                                      </p:to>
                                    </p:set>
                                  </p:childTnLst>
                                </p:cTn>
                              </p:par>
                            </p:childTnLst>
                          </p:cTn>
                        </p:par>
                        <p:par>
                          <p:cTn id="82" fill="hold">
                            <p:stCondLst>
                              <p:cond delay="26000"/>
                            </p:stCondLst>
                            <p:childTnLst>
                              <p:par>
                                <p:cTn id="83" presetID="1" presetClass="entr" presetSubtype="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childTnLst>
                          </p:cTn>
                        </p:par>
                        <p:par>
                          <p:cTn id="85" fill="hold">
                            <p:stCondLst>
                              <p:cond delay="26000"/>
                            </p:stCondLst>
                            <p:childTnLst>
                              <p:par>
                                <p:cTn id="86" presetID="1" presetClass="exit" presetSubtype="0" fill="hold" nodeType="afterEffect">
                                  <p:stCondLst>
                                    <p:cond delay="2000"/>
                                  </p:stCondLst>
                                  <p:childTnLst>
                                    <p:set>
                                      <p:cBhvr>
                                        <p:cTn id="87" dur="1" fill="hold">
                                          <p:stCondLst>
                                            <p:cond delay="0"/>
                                          </p:stCondLst>
                                        </p:cTn>
                                        <p:tgtEl>
                                          <p:spTgt spid="38"/>
                                        </p:tgtEl>
                                        <p:attrNameLst>
                                          <p:attrName>style.visibility</p:attrName>
                                        </p:attrNameLst>
                                      </p:cBhvr>
                                      <p:to>
                                        <p:strVal val="hidden"/>
                                      </p:to>
                                    </p:set>
                                  </p:childTnLst>
                                </p:cTn>
                              </p:par>
                            </p:childTnLst>
                          </p:cTn>
                        </p:par>
                        <p:par>
                          <p:cTn id="88" fill="hold">
                            <p:stCondLst>
                              <p:cond delay="28000"/>
                            </p:stCondLst>
                            <p:childTnLst>
                              <p:par>
                                <p:cTn id="89" presetID="1" presetClass="entr" presetSubtype="0" fill="hold" nodeType="after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par>
                          <p:cTn id="91" fill="hold">
                            <p:stCondLst>
                              <p:cond delay="28000"/>
                            </p:stCondLst>
                            <p:childTnLst>
                              <p:par>
                                <p:cTn id="92" presetID="1" presetClass="exit" presetSubtype="0" fill="hold" nodeType="afterEffect">
                                  <p:stCondLst>
                                    <p:cond delay="2000"/>
                                  </p:stCondLst>
                                  <p:childTnLst>
                                    <p:set>
                                      <p:cBhvr>
                                        <p:cTn id="93" dur="1" fill="hold">
                                          <p:stCondLst>
                                            <p:cond delay="0"/>
                                          </p:stCondLst>
                                        </p:cTn>
                                        <p:tgtEl>
                                          <p:spTgt spid="36"/>
                                        </p:tgtEl>
                                        <p:attrNameLst>
                                          <p:attrName>style.visibility</p:attrName>
                                        </p:attrNameLst>
                                      </p:cBhvr>
                                      <p:to>
                                        <p:strVal val="hidden"/>
                                      </p:to>
                                    </p:set>
                                  </p:childTnLst>
                                </p:cTn>
                              </p:par>
                            </p:childTnLst>
                          </p:cTn>
                        </p:par>
                        <p:par>
                          <p:cTn id="94" fill="hold">
                            <p:stCondLst>
                              <p:cond delay="30000"/>
                            </p:stCondLst>
                            <p:childTnLst>
                              <p:par>
                                <p:cTn id="95" presetID="1" presetClass="entr" presetSubtype="0" fill="hold" nodeType="after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par>
                          <p:cTn id="97" fill="hold">
                            <p:stCondLst>
                              <p:cond delay="30000"/>
                            </p:stCondLst>
                            <p:childTnLst>
                              <p:par>
                                <p:cTn id="98" presetID="1" presetClass="exit" presetSubtype="0" fill="hold" nodeType="afterEffect">
                                  <p:stCondLst>
                                    <p:cond delay="2000"/>
                                  </p:stCondLst>
                                  <p:childTnLst>
                                    <p:set>
                                      <p:cBhvr>
                                        <p:cTn id="99" dur="1" fill="hold">
                                          <p:stCondLst>
                                            <p:cond delay="0"/>
                                          </p:stCondLst>
                                        </p:cTn>
                                        <p:tgtEl>
                                          <p:spTgt spid="40"/>
                                        </p:tgtEl>
                                        <p:attrNameLst>
                                          <p:attrName>style.visibility</p:attrName>
                                        </p:attrNameLst>
                                      </p:cBhvr>
                                      <p:to>
                                        <p:strVal val="hidden"/>
                                      </p:to>
                                    </p:set>
                                  </p:childTnLst>
                                </p:cTn>
                              </p:par>
                            </p:childTnLst>
                          </p:cTn>
                        </p:par>
                        <p:par>
                          <p:cTn id="100" fill="hold">
                            <p:stCondLst>
                              <p:cond delay="32000"/>
                            </p:stCondLst>
                            <p:childTnLst>
                              <p:par>
                                <p:cTn id="101" presetID="1" presetClass="entr" presetSubtype="0" fill="hold" nodeType="afterEffect">
                                  <p:stCondLst>
                                    <p:cond delay="0"/>
                                  </p:stCondLst>
                                  <p:childTnLst>
                                    <p:set>
                                      <p:cBhvr>
                                        <p:cTn id="102" dur="1" fill="hold">
                                          <p:stCondLst>
                                            <p:cond delay="0"/>
                                          </p:stCondLst>
                                        </p:cTn>
                                        <p:tgtEl>
                                          <p:spTgt spid="38"/>
                                        </p:tgtEl>
                                        <p:attrNameLst>
                                          <p:attrName>style.visibility</p:attrName>
                                        </p:attrNameLst>
                                      </p:cBhvr>
                                      <p:to>
                                        <p:strVal val="visible"/>
                                      </p:to>
                                    </p:set>
                                  </p:childTnLst>
                                </p:cTn>
                              </p:par>
                            </p:childTnLst>
                          </p:cTn>
                        </p:par>
                        <p:par>
                          <p:cTn id="103" fill="hold">
                            <p:stCondLst>
                              <p:cond delay="32000"/>
                            </p:stCondLst>
                            <p:childTnLst>
                              <p:par>
                                <p:cTn id="104" presetID="1" presetClass="exit" presetSubtype="0" fill="hold" nodeType="afterEffect">
                                  <p:stCondLst>
                                    <p:cond delay="2000"/>
                                  </p:stCondLst>
                                  <p:childTnLst>
                                    <p:set>
                                      <p:cBhvr>
                                        <p:cTn id="105" dur="1" fill="hold">
                                          <p:stCondLst>
                                            <p:cond delay="0"/>
                                          </p:stCondLst>
                                        </p:cTn>
                                        <p:tgtEl>
                                          <p:spTgt spid="38"/>
                                        </p:tgtEl>
                                        <p:attrNameLst>
                                          <p:attrName>style.visibility</p:attrName>
                                        </p:attrNameLst>
                                      </p:cBhvr>
                                      <p:to>
                                        <p:strVal val="hidden"/>
                                      </p:to>
                                    </p:set>
                                  </p:childTnLst>
                                </p:cTn>
                              </p:par>
                            </p:childTnLst>
                          </p:cTn>
                        </p:par>
                        <p:par>
                          <p:cTn id="106" fill="hold">
                            <p:stCondLst>
                              <p:cond delay="34000"/>
                            </p:stCondLst>
                            <p:childTnLst>
                              <p:par>
                                <p:cTn id="107" presetID="1" presetClass="entr" presetSubtype="0" fill="hold" nodeType="afterEffect">
                                  <p:stCondLst>
                                    <p:cond delay="0"/>
                                  </p:stCondLst>
                                  <p:childTnLst>
                                    <p:set>
                                      <p:cBhvr>
                                        <p:cTn id="108" dur="1" fill="hold">
                                          <p:stCondLst>
                                            <p:cond delay="0"/>
                                          </p:stCondLst>
                                        </p:cTn>
                                        <p:tgtEl>
                                          <p:spTgt spid="36"/>
                                        </p:tgtEl>
                                        <p:attrNameLst>
                                          <p:attrName>style.visibility</p:attrName>
                                        </p:attrNameLst>
                                      </p:cBhvr>
                                      <p:to>
                                        <p:strVal val="visible"/>
                                      </p:to>
                                    </p:set>
                                  </p:childTnLst>
                                </p:cTn>
                              </p:par>
                            </p:childTnLst>
                          </p:cTn>
                        </p:par>
                        <p:par>
                          <p:cTn id="109" fill="hold">
                            <p:stCondLst>
                              <p:cond delay="34000"/>
                            </p:stCondLst>
                            <p:childTnLst>
                              <p:par>
                                <p:cTn id="110" presetID="1" presetClass="exit" presetSubtype="0" fill="hold" nodeType="afterEffect">
                                  <p:stCondLst>
                                    <p:cond delay="2000"/>
                                  </p:stCondLst>
                                  <p:childTnLst>
                                    <p:set>
                                      <p:cBhvr>
                                        <p:cTn id="111" dur="1" fill="hold">
                                          <p:stCondLst>
                                            <p:cond delay="0"/>
                                          </p:stCondLst>
                                        </p:cTn>
                                        <p:tgtEl>
                                          <p:spTgt spid="36"/>
                                        </p:tgtEl>
                                        <p:attrNameLst>
                                          <p:attrName>style.visibility</p:attrName>
                                        </p:attrNameLst>
                                      </p:cBhvr>
                                      <p:to>
                                        <p:strVal val="hidden"/>
                                      </p:to>
                                    </p:set>
                                  </p:childTnLst>
                                </p:cTn>
                              </p:par>
                            </p:childTnLst>
                          </p:cTn>
                        </p:par>
                        <p:par>
                          <p:cTn id="112" fill="hold">
                            <p:stCondLst>
                              <p:cond delay="36000"/>
                            </p:stCondLst>
                            <p:childTnLst>
                              <p:par>
                                <p:cTn id="113" presetID="1" presetClass="entr" presetSubtype="0" fill="hold" nodeType="afterEffect">
                                  <p:stCondLst>
                                    <p:cond delay="0"/>
                                  </p:stCondLst>
                                  <p:childTnLst>
                                    <p:set>
                                      <p:cBhvr>
                                        <p:cTn id="114" dur="1" fill="hold">
                                          <p:stCondLst>
                                            <p:cond delay="0"/>
                                          </p:stCondLst>
                                        </p:cTn>
                                        <p:tgtEl>
                                          <p:spTgt spid="40"/>
                                        </p:tgtEl>
                                        <p:attrNameLst>
                                          <p:attrName>style.visibility</p:attrName>
                                        </p:attrNameLst>
                                      </p:cBhvr>
                                      <p:to>
                                        <p:strVal val="visible"/>
                                      </p:to>
                                    </p:set>
                                  </p:childTnLst>
                                </p:cTn>
                              </p:par>
                            </p:childTnLst>
                          </p:cTn>
                        </p:par>
                        <p:par>
                          <p:cTn id="115" fill="hold">
                            <p:stCondLst>
                              <p:cond delay="36000"/>
                            </p:stCondLst>
                            <p:childTnLst>
                              <p:par>
                                <p:cTn id="116" presetID="1" presetClass="exit" presetSubtype="0" fill="hold" nodeType="afterEffect">
                                  <p:stCondLst>
                                    <p:cond delay="2000"/>
                                  </p:stCondLst>
                                  <p:childTnLst>
                                    <p:set>
                                      <p:cBhvr>
                                        <p:cTn id="117" dur="1" fill="hold">
                                          <p:stCondLst>
                                            <p:cond delay="0"/>
                                          </p:stCondLst>
                                        </p:cTn>
                                        <p:tgtEl>
                                          <p:spTgt spid="40"/>
                                        </p:tgtEl>
                                        <p:attrNameLst>
                                          <p:attrName>style.visibility</p:attrName>
                                        </p:attrNameLst>
                                      </p:cBhvr>
                                      <p:to>
                                        <p:strVal val="hidden"/>
                                      </p:to>
                                    </p:set>
                                  </p:childTnLst>
                                </p:cTn>
                              </p:par>
                            </p:childTnLst>
                          </p:cTn>
                        </p:par>
                        <p:par>
                          <p:cTn id="118" fill="hold">
                            <p:stCondLst>
                              <p:cond delay="38000"/>
                            </p:stCondLst>
                            <p:childTnLst>
                              <p:par>
                                <p:cTn id="119" presetID="1" presetClass="entr" presetSubtype="0" fill="hold" nodeType="after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childTnLst>
                          </p:cTn>
                        </p:par>
                        <p:par>
                          <p:cTn id="121" fill="hold">
                            <p:stCondLst>
                              <p:cond delay="38000"/>
                            </p:stCondLst>
                            <p:childTnLst>
                              <p:par>
                                <p:cTn id="122" presetID="1" presetClass="exit" presetSubtype="0" fill="hold" nodeType="afterEffect">
                                  <p:stCondLst>
                                    <p:cond delay="2000"/>
                                  </p:stCondLst>
                                  <p:childTnLst>
                                    <p:set>
                                      <p:cBhvr>
                                        <p:cTn id="123" dur="1" fill="hold">
                                          <p:stCondLst>
                                            <p:cond delay="0"/>
                                          </p:stCondLst>
                                        </p:cTn>
                                        <p:tgtEl>
                                          <p:spTgt spid="38"/>
                                        </p:tgtEl>
                                        <p:attrNameLst>
                                          <p:attrName>style.visibility</p:attrName>
                                        </p:attrNameLst>
                                      </p:cBhvr>
                                      <p:to>
                                        <p:strVal val="hidden"/>
                                      </p:to>
                                    </p:set>
                                  </p:childTnLst>
                                </p:cTn>
                              </p:par>
                            </p:childTnLst>
                          </p:cTn>
                        </p:par>
                        <p:par>
                          <p:cTn id="124" fill="hold">
                            <p:stCondLst>
                              <p:cond delay="40000"/>
                            </p:stCondLst>
                            <p:childTnLst>
                              <p:par>
                                <p:cTn id="125" presetID="1" presetClass="entr" presetSubtype="0"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par>
                          <p:cTn id="127" fill="hold">
                            <p:stCondLst>
                              <p:cond delay="40000"/>
                            </p:stCondLst>
                            <p:childTnLst>
                              <p:par>
                                <p:cTn id="128" presetID="1" presetClass="exit" presetSubtype="0" fill="hold" nodeType="afterEffect">
                                  <p:stCondLst>
                                    <p:cond delay="2000"/>
                                  </p:stCondLst>
                                  <p:childTnLst>
                                    <p:set>
                                      <p:cBhvr>
                                        <p:cTn id="129" dur="1" fill="hold">
                                          <p:stCondLst>
                                            <p:cond delay="0"/>
                                          </p:stCondLst>
                                        </p:cTn>
                                        <p:tgtEl>
                                          <p:spTgt spid="36"/>
                                        </p:tgtEl>
                                        <p:attrNameLst>
                                          <p:attrName>style.visibility</p:attrName>
                                        </p:attrNameLst>
                                      </p:cBhvr>
                                      <p:to>
                                        <p:strVal val="hidden"/>
                                      </p:to>
                                    </p:set>
                                  </p:childTnLst>
                                </p:cTn>
                              </p:par>
                            </p:childTnLst>
                          </p:cTn>
                        </p:par>
                        <p:par>
                          <p:cTn id="130" fill="hold">
                            <p:stCondLst>
                              <p:cond delay="42000"/>
                            </p:stCondLst>
                            <p:childTnLst>
                              <p:par>
                                <p:cTn id="131" presetID="1" presetClass="entr" presetSubtype="0" fill="hold" nodeType="afterEffect">
                                  <p:stCondLst>
                                    <p:cond delay="0"/>
                                  </p:stCondLst>
                                  <p:childTnLst>
                                    <p:set>
                                      <p:cBhvr>
                                        <p:cTn id="132" dur="1" fill="hold">
                                          <p:stCondLst>
                                            <p:cond delay="0"/>
                                          </p:stCondLst>
                                        </p:cTn>
                                        <p:tgtEl>
                                          <p:spTgt spid="40"/>
                                        </p:tgtEl>
                                        <p:attrNameLst>
                                          <p:attrName>style.visibility</p:attrName>
                                        </p:attrNameLst>
                                      </p:cBhvr>
                                      <p:to>
                                        <p:strVal val="visible"/>
                                      </p:to>
                                    </p:set>
                                  </p:childTnLst>
                                </p:cTn>
                              </p:par>
                            </p:childTnLst>
                          </p:cTn>
                        </p:par>
                        <p:par>
                          <p:cTn id="133" fill="hold">
                            <p:stCondLst>
                              <p:cond delay="42000"/>
                            </p:stCondLst>
                            <p:childTnLst>
                              <p:par>
                                <p:cTn id="134" presetID="1" presetClass="exit" presetSubtype="0" fill="hold" nodeType="afterEffect">
                                  <p:stCondLst>
                                    <p:cond delay="2000"/>
                                  </p:stCondLst>
                                  <p:childTnLst>
                                    <p:set>
                                      <p:cBhvr>
                                        <p:cTn id="135" dur="1" fill="hold">
                                          <p:stCondLst>
                                            <p:cond delay="0"/>
                                          </p:stCondLst>
                                        </p:cTn>
                                        <p:tgtEl>
                                          <p:spTgt spid="40"/>
                                        </p:tgtEl>
                                        <p:attrNameLst>
                                          <p:attrName>style.visibility</p:attrName>
                                        </p:attrNameLst>
                                      </p:cBhvr>
                                      <p:to>
                                        <p:strVal val="hidden"/>
                                      </p:to>
                                    </p:set>
                                  </p:childTnLst>
                                </p:cTn>
                              </p:par>
                            </p:childTnLst>
                          </p:cTn>
                        </p:par>
                        <p:par>
                          <p:cTn id="136" fill="hold">
                            <p:stCondLst>
                              <p:cond delay="44000"/>
                            </p:stCondLst>
                            <p:childTnLst>
                              <p:par>
                                <p:cTn id="137" presetID="1" presetClass="entr" presetSubtype="0" fill="hold" nodeType="after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childTnLst>
                          </p:cTn>
                        </p:par>
                        <p:par>
                          <p:cTn id="139" fill="hold">
                            <p:stCondLst>
                              <p:cond delay="44000"/>
                            </p:stCondLst>
                            <p:childTnLst>
                              <p:par>
                                <p:cTn id="140" presetID="1" presetClass="exit" presetSubtype="0" fill="hold" nodeType="afterEffect">
                                  <p:stCondLst>
                                    <p:cond delay="2000"/>
                                  </p:stCondLst>
                                  <p:childTnLst>
                                    <p:set>
                                      <p:cBhvr>
                                        <p:cTn id="141" dur="1" fill="hold">
                                          <p:stCondLst>
                                            <p:cond delay="0"/>
                                          </p:stCondLst>
                                        </p:cTn>
                                        <p:tgtEl>
                                          <p:spTgt spid="38"/>
                                        </p:tgtEl>
                                        <p:attrNameLst>
                                          <p:attrName>style.visibility</p:attrName>
                                        </p:attrNameLst>
                                      </p:cBhvr>
                                      <p:to>
                                        <p:strVal val="hidden"/>
                                      </p:to>
                                    </p:set>
                                  </p:childTnLst>
                                </p:cTn>
                              </p:par>
                            </p:childTnLst>
                          </p:cTn>
                        </p:par>
                        <p:par>
                          <p:cTn id="142" fill="hold">
                            <p:stCondLst>
                              <p:cond delay="46000"/>
                            </p:stCondLst>
                            <p:childTnLst>
                              <p:par>
                                <p:cTn id="143" presetID="1" presetClass="entr" presetSubtype="0" fill="hold" nodeType="afterEffect">
                                  <p:stCondLst>
                                    <p:cond delay="0"/>
                                  </p:stCondLst>
                                  <p:childTnLst>
                                    <p:set>
                                      <p:cBhvr>
                                        <p:cTn id="144" dur="1" fill="hold">
                                          <p:stCondLst>
                                            <p:cond delay="0"/>
                                          </p:stCondLst>
                                        </p:cTn>
                                        <p:tgtEl>
                                          <p:spTgt spid="36"/>
                                        </p:tgtEl>
                                        <p:attrNameLst>
                                          <p:attrName>style.visibility</p:attrName>
                                        </p:attrNameLst>
                                      </p:cBhvr>
                                      <p:to>
                                        <p:strVal val="visible"/>
                                      </p:to>
                                    </p:set>
                                  </p:childTnLst>
                                </p:cTn>
                              </p:par>
                            </p:childTnLst>
                          </p:cTn>
                        </p:par>
                        <p:par>
                          <p:cTn id="145" fill="hold">
                            <p:stCondLst>
                              <p:cond delay="46000"/>
                            </p:stCondLst>
                            <p:childTnLst>
                              <p:par>
                                <p:cTn id="146" presetID="1" presetClass="exit" presetSubtype="0" fill="hold" nodeType="afterEffect">
                                  <p:stCondLst>
                                    <p:cond delay="2000"/>
                                  </p:stCondLst>
                                  <p:childTnLst>
                                    <p:set>
                                      <p:cBhvr>
                                        <p:cTn id="147" dur="1" fill="hold">
                                          <p:stCondLst>
                                            <p:cond delay="0"/>
                                          </p:stCondLst>
                                        </p:cTn>
                                        <p:tgtEl>
                                          <p:spTgt spid="36"/>
                                        </p:tgtEl>
                                        <p:attrNameLst>
                                          <p:attrName>style.visibility</p:attrName>
                                        </p:attrNameLst>
                                      </p:cBhvr>
                                      <p:to>
                                        <p:strVal val="hidden"/>
                                      </p:to>
                                    </p:set>
                                  </p:childTnLst>
                                </p:cTn>
                              </p:par>
                            </p:childTnLst>
                          </p:cTn>
                        </p:par>
                        <p:par>
                          <p:cTn id="148" fill="hold">
                            <p:stCondLst>
                              <p:cond delay="48000"/>
                            </p:stCondLst>
                            <p:childTnLst>
                              <p:par>
                                <p:cTn id="149" presetID="1" presetClass="entr" presetSubtype="0" fill="hold" nodeType="afterEffect">
                                  <p:stCondLst>
                                    <p:cond delay="0"/>
                                  </p:stCondLst>
                                  <p:childTnLst>
                                    <p:set>
                                      <p:cBhvr>
                                        <p:cTn id="150" dur="1" fill="hold">
                                          <p:stCondLst>
                                            <p:cond delay="0"/>
                                          </p:stCondLst>
                                        </p:cTn>
                                        <p:tgtEl>
                                          <p:spTgt spid="40"/>
                                        </p:tgtEl>
                                        <p:attrNameLst>
                                          <p:attrName>style.visibility</p:attrName>
                                        </p:attrNameLst>
                                      </p:cBhvr>
                                      <p:to>
                                        <p:strVal val="visible"/>
                                      </p:to>
                                    </p:set>
                                  </p:childTnLst>
                                </p:cTn>
                              </p:par>
                            </p:childTnLst>
                          </p:cTn>
                        </p:par>
                        <p:par>
                          <p:cTn id="151" fill="hold">
                            <p:stCondLst>
                              <p:cond delay="48000"/>
                            </p:stCondLst>
                            <p:childTnLst>
                              <p:par>
                                <p:cTn id="152" presetID="1" presetClass="exit" presetSubtype="0" fill="hold" nodeType="afterEffect">
                                  <p:stCondLst>
                                    <p:cond delay="2000"/>
                                  </p:stCondLst>
                                  <p:childTnLst>
                                    <p:set>
                                      <p:cBhvr>
                                        <p:cTn id="153" dur="1" fill="hold">
                                          <p:stCondLst>
                                            <p:cond delay="0"/>
                                          </p:stCondLst>
                                        </p:cTn>
                                        <p:tgtEl>
                                          <p:spTgt spid="40"/>
                                        </p:tgtEl>
                                        <p:attrNameLst>
                                          <p:attrName>style.visibility</p:attrName>
                                        </p:attrNameLst>
                                      </p:cBhvr>
                                      <p:to>
                                        <p:strVal val="hidden"/>
                                      </p:to>
                                    </p:set>
                                  </p:childTnLst>
                                </p:cTn>
                              </p:par>
                            </p:childTnLst>
                          </p:cTn>
                        </p:par>
                        <p:par>
                          <p:cTn id="154" fill="hold">
                            <p:stCondLst>
                              <p:cond delay="50000"/>
                            </p:stCondLst>
                            <p:childTnLst>
                              <p:par>
                                <p:cTn id="155" presetID="1" presetClass="entr" presetSubtype="0" fill="hold" nodeType="afterEffect">
                                  <p:stCondLst>
                                    <p:cond delay="0"/>
                                  </p:stCondLst>
                                  <p:childTnLst>
                                    <p:set>
                                      <p:cBhvr>
                                        <p:cTn id="156" dur="1" fill="hold">
                                          <p:stCondLst>
                                            <p:cond delay="0"/>
                                          </p:stCondLst>
                                        </p:cTn>
                                        <p:tgtEl>
                                          <p:spTgt spid="38"/>
                                        </p:tgtEl>
                                        <p:attrNameLst>
                                          <p:attrName>style.visibility</p:attrName>
                                        </p:attrNameLst>
                                      </p:cBhvr>
                                      <p:to>
                                        <p:strVal val="visible"/>
                                      </p:to>
                                    </p:set>
                                  </p:childTnLst>
                                </p:cTn>
                              </p:par>
                            </p:childTnLst>
                          </p:cTn>
                        </p:par>
                        <p:par>
                          <p:cTn id="157" fill="hold">
                            <p:stCondLst>
                              <p:cond delay="50000"/>
                            </p:stCondLst>
                            <p:childTnLst>
                              <p:par>
                                <p:cTn id="158" presetID="1" presetClass="exit" presetSubtype="0" fill="hold" nodeType="afterEffect">
                                  <p:stCondLst>
                                    <p:cond delay="2000"/>
                                  </p:stCondLst>
                                  <p:childTnLst>
                                    <p:set>
                                      <p:cBhvr>
                                        <p:cTn id="159" dur="1" fill="hold">
                                          <p:stCondLst>
                                            <p:cond delay="0"/>
                                          </p:stCondLst>
                                        </p:cTn>
                                        <p:tgtEl>
                                          <p:spTgt spid="38"/>
                                        </p:tgtEl>
                                        <p:attrNameLst>
                                          <p:attrName>style.visibility</p:attrName>
                                        </p:attrNameLst>
                                      </p:cBhvr>
                                      <p:to>
                                        <p:strVal val="hidden"/>
                                      </p:to>
                                    </p:set>
                                  </p:childTnLst>
                                </p:cTn>
                              </p:par>
                            </p:childTnLst>
                          </p:cTn>
                        </p:par>
                        <p:par>
                          <p:cTn id="160" fill="hold">
                            <p:stCondLst>
                              <p:cond delay="52000"/>
                            </p:stCondLst>
                            <p:childTnLst>
                              <p:par>
                                <p:cTn id="161" presetID="1" presetClass="entr" presetSubtype="0" fill="hold" nodeType="after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par>
                          <p:cTn id="163" fill="hold">
                            <p:stCondLst>
                              <p:cond delay="52000"/>
                            </p:stCondLst>
                            <p:childTnLst>
                              <p:par>
                                <p:cTn id="164" presetID="1" presetClass="exit" presetSubtype="0" fill="hold" nodeType="afterEffect">
                                  <p:stCondLst>
                                    <p:cond delay="2000"/>
                                  </p:stCondLst>
                                  <p:childTnLst>
                                    <p:set>
                                      <p:cBhvr>
                                        <p:cTn id="165" dur="1" fill="hold">
                                          <p:stCondLst>
                                            <p:cond delay="0"/>
                                          </p:stCondLst>
                                        </p:cTn>
                                        <p:tgtEl>
                                          <p:spTgt spid="36"/>
                                        </p:tgtEl>
                                        <p:attrNameLst>
                                          <p:attrName>style.visibility</p:attrName>
                                        </p:attrNameLst>
                                      </p:cBhvr>
                                      <p:to>
                                        <p:strVal val="hidden"/>
                                      </p:to>
                                    </p:set>
                                  </p:childTnLst>
                                </p:cTn>
                              </p:par>
                            </p:childTnLst>
                          </p:cTn>
                        </p:par>
                        <p:par>
                          <p:cTn id="166" fill="hold">
                            <p:stCondLst>
                              <p:cond delay="54000"/>
                            </p:stCondLst>
                            <p:childTnLst>
                              <p:par>
                                <p:cTn id="167" presetID="1" presetClass="entr" presetSubtype="0" fill="hold" nodeType="afterEffect">
                                  <p:stCondLst>
                                    <p:cond delay="0"/>
                                  </p:stCondLst>
                                  <p:childTnLst>
                                    <p:set>
                                      <p:cBhvr>
                                        <p:cTn id="168" dur="1" fill="hold">
                                          <p:stCondLst>
                                            <p:cond delay="0"/>
                                          </p:stCondLst>
                                        </p:cTn>
                                        <p:tgtEl>
                                          <p:spTgt spid="40"/>
                                        </p:tgtEl>
                                        <p:attrNameLst>
                                          <p:attrName>style.visibility</p:attrName>
                                        </p:attrNameLst>
                                      </p:cBhvr>
                                      <p:to>
                                        <p:strVal val="visible"/>
                                      </p:to>
                                    </p:set>
                                  </p:childTnLst>
                                </p:cTn>
                              </p:par>
                            </p:childTnLst>
                          </p:cTn>
                        </p:par>
                        <p:par>
                          <p:cTn id="169" fill="hold">
                            <p:stCondLst>
                              <p:cond delay="54000"/>
                            </p:stCondLst>
                            <p:childTnLst>
                              <p:par>
                                <p:cTn id="170" presetID="1" presetClass="exit" presetSubtype="0" fill="hold" nodeType="afterEffect">
                                  <p:stCondLst>
                                    <p:cond delay="2000"/>
                                  </p:stCondLst>
                                  <p:childTnLst>
                                    <p:set>
                                      <p:cBhvr>
                                        <p:cTn id="171" dur="1" fill="hold">
                                          <p:stCondLst>
                                            <p:cond delay="0"/>
                                          </p:stCondLst>
                                        </p:cTn>
                                        <p:tgtEl>
                                          <p:spTgt spid="40"/>
                                        </p:tgtEl>
                                        <p:attrNameLst>
                                          <p:attrName>style.visibility</p:attrName>
                                        </p:attrNameLst>
                                      </p:cBhvr>
                                      <p:to>
                                        <p:strVal val="hidden"/>
                                      </p:to>
                                    </p:set>
                                  </p:childTnLst>
                                </p:cTn>
                              </p:par>
                            </p:childTnLst>
                          </p:cTn>
                        </p:par>
                        <p:par>
                          <p:cTn id="172" fill="hold">
                            <p:stCondLst>
                              <p:cond delay="56000"/>
                            </p:stCondLst>
                            <p:childTnLst>
                              <p:par>
                                <p:cTn id="173" presetID="1" presetClass="entr" presetSubtype="0" fill="hold" nodeType="afterEffect">
                                  <p:stCondLst>
                                    <p:cond delay="0"/>
                                  </p:stCondLst>
                                  <p:childTnLst>
                                    <p:set>
                                      <p:cBhvr>
                                        <p:cTn id="174" dur="1" fill="hold">
                                          <p:stCondLst>
                                            <p:cond delay="0"/>
                                          </p:stCondLst>
                                        </p:cTn>
                                        <p:tgtEl>
                                          <p:spTgt spid="38"/>
                                        </p:tgtEl>
                                        <p:attrNameLst>
                                          <p:attrName>style.visibility</p:attrName>
                                        </p:attrNameLst>
                                      </p:cBhvr>
                                      <p:to>
                                        <p:strVal val="visible"/>
                                      </p:to>
                                    </p:set>
                                  </p:childTnLst>
                                </p:cTn>
                              </p:par>
                            </p:childTnLst>
                          </p:cTn>
                        </p:par>
                        <p:par>
                          <p:cTn id="175" fill="hold">
                            <p:stCondLst>
                              <p:cond delay="56000"/>
                            </p:stCondLst>
                            <p:childTnLst>
                              <p:par>
                                <p:cTn id="176" presetID="1" presetClass="exit" presetSubtype="0" fill="hold" nodeType="afterEffect">
                                  <p:stCondLst>
                                    <p:cond delay="2000"/>
                                  </p:stCondLst>
                                  <p:childTnLst>
                                    <p:set>
                                      <p:cBhvr>
                                        <p:cTn id="177" dur="1" fill="hold">
                                          <p:stCondLst>
                                            <p:cond delay="0"/>
                                          </p:stCondLst>
                                        </p:cTn>
                                        <p:tgtEl>
                                          <p:spTgt spid="38"/>
                                        </p:tgtEl>
                                        <p:attrNameLst>
                                          <p:attrName>style.visibility</p:attrName>
                                        </p:attrNameLst>
                                      </p:cBhvr>
                                      <p:to>
                                        <p:strVal val="hidden"/>
                                      </p:to>
                                    </p:set>
                                  </p:childTnLst>
                                </p:cTn>
                              </p:par>
                            </p:childTnLst>
                          </p:cTn>
                        </p:par>
                        <p:par>
                          <p:cTn id="178" fill="hold">
                            <p:stCondLst>
                              <p:cond delay="58000"/>
                            </p:stCondLst>
                            <p:childTnLst>
                              <p:par>
                                <p:cTn id="179" presetID="1" presetClass="entr" presetSubtype="0" fill="hold" nodeType="afterEffect">
                                  <p:stCondLst>
                                    <p:cond delay="0"/>
                                  </p:stCondLst>
                                  <p:childTnLst>
                                    <p:set>
                                      <p:cBhvr>
                                        <p:cTn id="180" dur="1" fill="hold">
                                          <p:stCondLst>
                                            <p:cond delay="0"/>
                                          </p:stCondLst>
                                        </p:cTn>
                                        <p:tgtEl>
                                          <p:spTgt spid="36"/>
                                        </p:tgtEl>
                                        <p:attrNameLst>
                                          <p:attrName>style.visibility</p:attrName>
                                        </p:attrNameLst>
                                      </p:cBhvr>
                                      <p:to>
                                        <p:strVal val="visible"/>
                                      </p:to>
                                    </p:set>
                                  </p:childTnLst>
                                </p:cTn>
                              </p:par>
                            </p:childTnLst>
                          </p:cTn>
                        </p:par>
                        <p:par>
                          <p:cTn id="181" fill="hold">
                            <p:stCondLst>
                              <p:cond delay="58000"/>
                            </p:stCondLst>
                            <p:childTnLst>
                              <p:par>
                                <p:cTn id="182" presetID="1" presetClass="exit" presetSubtype="0" fill="hold" nodeType="afterEffect">
                                  <p:stCondLst>
                                    <p:cond delay="2000"/>
                                  </p:stCondLst>
                                  <p:childTnLst>
                                    <p:set>
                                      <p:cBhvr>
                                        <p:cTn id="183"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Frontend Design</a:t>
            </a:r>
          </a:p>
        </p:txBody>
      </p:sp>
      <p:sp>
        <p:nvSpPr>
          <p:cNvPr id="13" name="TextBox 12">
            <a:extLst>
              <a:ext uri="{FF2B5EF4-FFF2-40B4-BE49-F238E27FC236}">
                <a16:creationId xmlns:a16="http://schemas.microsoft.com/office/drawing/2014/main" id="{C32606EF-FD90-80A6-74DB-C48A32FBA55B}"/>
              </a:ext>
            </a:extLst>
          </p:cNvPr>
          <p:cNvSpPr txBox="1"/>
          <p:nvPr/>
        </p:nvSpPr>
        <p:spPr>
          <a:xfrm>
            <a:off x="922752" y="1872575"/>
            <a:ext cx="5759910" cy="1200329"/>
          </a:xfrm>
          <a:prstGeom prst="rect">
            <a:avLst/>
          </a:prstGeom>
          <a:noFill/>
        </p:spPr>
        <p:txBody>
          <a:bodyPr wrap="none" rtlCol="0">
            <a:spAutoFit/>
          </a:bodyPr>
          <a:lstStyle/>
          <a:p>
            <a:r>
              <a:rPr lang="en-US" dirty="0">
                <a:latin typeface="Aptos Mono" panose="020B0009020202020204" pitchFamily="49" charset="0"/>
              </a:rPr>
              <a:t>Dark mode</a:t>
            </a:r>
          </a:p>
          <a:p>
            <a:pPr marL="742950" lvl="1" indent="-285750">
              <a:buFont typeface="Arial" panose="020B0604020202020204" pitchFamily="34" charset="0"/>
              <a:buChar char="•"/>
            </a:pPr>
            <a:r>
              <a:rPr lang="en-US" dirty="0">
                <a:latin typeface="Aptos Mono" panose="020B0009020202020204" pitchFamily="49" charset="0"/>
              </a:rPr>
              <a:t>Green coding: Energy efficient</a:t>
            </a:r>
          </a:p>
          <a:p>
            <a:pPr marL="742950" lvl="1" indent="-285750">
              <a:buFont typeface="Arial" panose="020B0604020202020204" pitchFamily="34" charset="0"/>
              <a:buChar char="•"/>
            </a:pPr>
            <a:r>
              <a:rPr lang="en-US" dirty="0">
                <a:latin typeface="Aptos Mono" panose="020B0009020202020204" pitchFamily="49" charset="0"/>
              </a:rPr>
              <a:t>Reduce eye strain and protect sight</a:t>
            </a:r>
          </a:p>
          <a:p>
            <a:pPr marL="742950" lvl="1" indent="-285750">
              <a:buFont typeface="Arial" panose="020B0604020202020204" pitchFamily="34" charset="0"/>
              <a:buChar char="•"/>
            </a:pPr>
            <a:r>
              <a:rPr lang="en-US" dirty="0">
                <a:latin typeface="Aptos Mono" panose="020B0009020202020204" pitchFamily="49" charset="0"/>
              </a:rPr>
              <a:t>Match to </a:t>
            </a:r>
            <a:r>
              <a:rPr lang="en-US" dirty="0" err="1">
                <a:latin typeface="Aptos Mono" panose="020B0009020202020204" pitchFamily="49" charset="0"/>
              </a:rPr>
              <a:t>CodeGrade</a:t>
            </a:r>
            <a:endParaRPr lang="en-US" dirty="0">
              <a:latin typeface="Aptos Mono" panose="020B0009020202020204" pitchFamily="49" charset="0"/>
            </a:endParaRPr>
          </a:p>
        </p:txBody>
      </p:sp>
      <p:grpSp>
        <p:nvGrpSpPr>
          <p:cNvPr id="24" name="Group 23">
            <a:extLst>
              <a:ext uri="{FF2B5EF4-FFF2-40B4-BE49-F238E27FC236}">
                <a16:creationId xmlns:a16="http://schemas.microsoft.com/office/drawing/2014/main" id="{FED684FC-1CEF-2730-6CE0-03524F7568EB}"/>
              </a:ext>
            </a:extLst>
          </p:cNvPr>
          <p:cNvGrpSpPr/>
          <p:nvPr/>
        </p:nvGrpSpPr>
        <p:grpSpPr>
          <a:xfrm>
            <a:off x="7109902" y="4836362"/>
            <a:ext cx="4356863" cy="1009253"/>
            <a:chOff x="6944231" y="1429682"/>
            <a:chExt cx="4773287" cy="1105716"/>
          </a:xfrm>
        </p:grpSpPr>
        <p:pic>
          <p:nvPicPr>
            <p:cNvPr id="3" name="Picture 2" descr="A blue background with white text&#10;&#10;Description automatically generated">
              <a:extLst>
                <a:ext uri="{FF2B5EF4-FFF2-40B4-BE49-F238E27FC236}">
                  <a16:creationId xmlns:a16="http://schemas.microsoft.com/office/drawing/2014/main" id="{5E1CC518-9EA0-B577-2102-450244909877}"/>
                </a:ext>
              </a:extLst>
            </p:cNvPr>
            <p:cNvPicPr>
              <a:picLocks noChangeAspect="1"/>
            </p:cNvPicPr>
            <p:nvPr/>
          </p:nvPicPr>
          <p:blipFill>
            <a:blip r:embed="rId2"/>
            <a:stretch>
              <a:fillRect/>
            </a:stretch>
          </p:blipFill>
          <p:spPr>
            <a:xfrm>
              <a:off x="8166755" y="1429682"/>
              <a:ext cx="1105715" cy="1105715"/>
            </a:xfrm>
            <a:prstGeom prst="rect">
              <a:avLst/>
            </a:prstGeom>
          </p:spPr>
        </p:pic>
        <p:pic>
          <p:nvPicPr>
            <p:cNvPr id="5" name="Picture 4" descr="A number on a blue background&#10;&#10;Description automatically generated">
              <a:extLst>
                <a:ext uri="{FF2B5EF4-FFF2-40B4-BE49-F238E27FC236}">
                  <a16:creationId xmlns:a16="http://schemas.microsoft.com/office/drawing/2014/main" id="{709A8CA6-4169-1920-909F-265733601615}"/>
                </a:ext>
              </a:extLst>
            </p:cNvPr>
            <p:cNvPicPr>
              <a:picLocks noChangeAspect="1"/>
            </p:cNvPicPr>
            <p:nvPr/>
          </p:nvPicPr>
          <p:blipFill>
            <a:blip r:embed="rId3"/>
            <a:stretch>
              <a:fillRect/>
            </a:stretch>
          </p:blipFill>
          <p:spPr>
            <a:xfrm>
              <a:off x="10611803" y="1429683"/>
              <a:ext cx="1105715" cy="1105715"/>
            </a:xfrm>
            <a:prstGeom prst="rect">
              <a:avLst/>
            </a:prstGeom>
          </p:spPr>
        </p:pic>
        <p:pic>
          <p:nvPicPr>
            <p:cNvPr id="7" name="Picture 6" descr="A number on a grey background&#10;&#10;Description automatically generated">
              <a:extLst>
                <a:ext uri="{FF2B5EF4-FFF2-40B4-BE49-F238E27FC236}">
                  <a16:creationId xmlns:a16="http://schemas.microsoft.com/office/drawing/2014/main" id="{74DDCEC2-0985-2BE8-61D7-B4ED5AAB76F6}"/>
                </a:ext>
              </a:extLst>
            </p:cNvPr>
            <p:cNvPicPr>
              <a:picLocks noChangeAspect="1"/>
            </p:cNvPicPr>
            <p:nvPr/>
          </p:nvPicPr>
          <p:blipFill>
            <a:blip r:embed="rId4"/>
            <a:stretch>
              <a:fillRect/>
            </a:stretch>
          </p:blipFill>
          <p:spPr>
            <a:xfrm>
              <a:off x="6944231" y="1429682"/>
              <a:ext cx="1105715" cy="1105715"/>
            </a:xfrm>
            <a:prstGeom prst="rect">
              <a:avLst/>
            </a:prstGeom>
          </p:spPr>
        </p:pic>
        <p:pic>
          <p:nvPicPr>
            <p:cNvPr id="15" name="Picture 14" descr="A number on a blue background&#10;&#10;Description automatically generated">
              <a:extLst>
                <a:ext uri="{FF2B5EF4-FFF2-40B4-BE49-F238E27FC236}">
                  <a16:creationId xmlns:a16="http://schemas.microsoft.com/office/drawing/2014/main" id="{64AA31AD-0F85-E5EA-7394-8FAD847DB51A}"/>
                </a:ext>
              </a:extLst>
            </p:cNvPr>
            <p:cNvPicPr>
              <a:picLocks noChangeAspect="1"/>
            </p:cNvPicPr>
            <p:nvPr/>
          </p:nvPicPr>
          <p:blipFill>
            <a:blip r:embed="rId5"/>
            <a:stretch>
              <a:fillRect/>
            </a:stretch>
          </p:blipFill>
          <p:spPr>
            <a:xfrm>
              <a:off x="9389279" y="1429683"/>
              <a:ext cx="1105715" cy="1105715"/>
            </a:xfrm>
            <a:prstGeom prst="rect">
              <a:avLst/>
            </a:prstGeom>
          </p:spPr>
        </p:pic>
      </p:grpSp>
      <p:sp>
        <p:nvSpPr>
          <p:cNvPr id="26" name="TextBox 25">
            <a:extLst>
              <a:ext uri="{FF2B5EF4-FFF2-40B4-BE49-F238E27FC236}">
                <a16:creationId xmlns:a16="http://schemas.microsoft.com/office/drawing/2014/main" id="{22358B58-4910-65E4-5C3A-70B1A1A79953}"/>
              </a:ext>
            </a:extLst>
          </p:cNvPr>
          <p:cNvSpPr txBox="1"/>
          <p:nvPr/>
        </p:nvSpPr>
        <p:spPr>
          <a:xfrm>
            <a:off x="922752" y="3158647"/>
            <a:ext cx="5305223" cy="923330"/>
          </a:xfrm>
          <a:prstGeom prst="rect">
            <a:avLst/>
          </a:prstGeom>
          <a:noFill/>
        </p:spPr>
        <p:txBody>
          <a:bodyPr wrap="square" rtlCol="0">
            <a:spAutoFit/>
          </a:bodyPr>
          <a:lstStyle/>
          <a:p>
            <a:r>
              <a:rPr lang="en-US" dirty="0">
                <a:latin typeface="Aptos Mono" panose="020B0009020202020204" pitchFamily="49" charset="0"/>
              </a:rPr>
              <a:t>Easy to use</a:t>
            </a:r>
          </a:p>
          <a:p>
            <a:pPr marL="742950" lvl="1" indent="-285750">
              <a:buFont typeface="Arial" panose="020B0604020202020204" pitchFamily="34" charset="0"/>
              <a:buChar char="•"/>
            </a:pPr>
            <a:r>
              <a:rPr lang="en-US" dirty="0">
                <a:latin typeface="Aptos Mono" panose="020B0009020202020204" pitchFamily="49" charset="0"/>
              </a:rPr>
              <a:t>Minimize complexity by reducing buttons</a:t>
            </a:r>
          </a:p>
        </p:txBody>
      </p:sp>
      <p:graphicFrame>
        <p:nvGraphicFramePr>
          <p:cNvPr id="28" name="Table 27">
            <a:extLst>
              <a:ext uri="{FF2B5EF4-FFF2-40B4-BE49-F238E27FC236}">
                <a16:creationId xmlns:a16="http://schemas.microsoft.com/office/drawing/2014/main" id="{667B1985-A4CA-3823-5C29-9112F38B0159}"/>
              </a:ext>
            </a:extLst>
          </p:cNvPr>
          <p:cNvGraphicFramePr>
            <a:graphicFrameLocks noGrp="1"/>
          </p:cNvGraphicFramePr>
          <p:nvPr>
            <p:extLst>
              <p:ext uri="{D42A27DB-BD31-4B8C-83A1-F6EECF244321}">
                <p14:modId xmlns:p14="http://schemas.microsoft.com/office/powerpoint/2010/main" val="2955002917"/>
              </p:ext>
            </p:extLst>
          </p:nvPr>
        </p:nvGraphicFramePr>
        <p:xfrm>
          <a:off x="7794484" y="1256997"/>
          <a:ext cx="3672281" cy="2215935"/>
        </p:xfrm>
        <a:graphic>
          <a:graphicData uri="http://schemas.openxmlformats.org/drawingml/2006/table">
            <a:tbl>
              <a:tblPr firstRow="1" lastRow="1" bandRow="1">
                <a:tableStyleId>{93296810-A885-4BE3-A3E7-6D5BEEA58F35}</a:tableStyleId>
              </a:tblPr>
              <a:tblGrid>
                <a:gridCol w="1417216">
                  <a:extLst>
                    <a:ext uri="{9D8B030D-6E8A-4147-A177-3AD203B41FA5}">
                      <a16:colId xmlns:a16="http://schemas.microsoft.com/office/drawing/2014/main" val="2007061631"/>
                    </a:ext>
                  </a:extLst>
                </a:gridCol>
                <a:gridCol w="710734">
                  <a:extLst>
                    <a:ext uri="{9D8B030D-6E8A-4147-A177-3AD203B41FA5}">
                      <a16:colId xmlns:a16="http://schemas.microsoft.com/office/drawing/2014/main" val="3857090117"/>
                    </a:ext>
                  </a:extLst>
                </a:gridCol>
                <a:gridCol w="768360">
                  <a:extLst>
                    <a:ext uri="{9D8B030D-6E8A-4147-A177-3AD203B41FA5}">
                      <a16:colId xmlns:a16="http://schemas.microsoft.com/office/drawing/2014/main" val="3221130533"/>
                    </a:ext>
                  </a:extLst>
                </a:gridCol>
                <a:gridCol w="775971">
                  <a:extLst>
                    <a:ext uri="{9D8B030D-6E8A-4147-A177-3AD203B41FA5}">
                      <a16:colId xmlns:a16="http://schemas.microsoft.com/office/drawing/2014/main" val="1531385766"/>
                    </a:ext>
                  </a:extLst>
                </a:gridCol>
              </a:tblGrid>
              <a:tr h="225635">
                <a:tc>
                  <a:txBody>
                    <a:bodyPr/>
                    <a:lstStyle/>
                    <a:p>
                      <a:r>
                        <a:rPr lang="en-US" sz="1050" dirty="0">
                          <a:latin typeface="Aptos Mono" panose="020B0009020202020204" pitchFamily="49" charset="0"/>
                        </a:rPr>
                        <a:t>App</a:t>
                      </a:r>
                    </a:p>
                  </a:txBody>
                  <a:tcPr/>
                </a:tc>
                <a:tc>
                  <a:txBody>
                    <a:bodyPr/>
                    <a:lstStyle/>
                    <a:p>
                      <a:r>
                        <a:rPr lang="en-US" sz="1050" dirty="0">
                          <a:latin typeface="Aptos Mono" panose="020B0009020202020204" pitchFamily="49" charset="0"/>
                        </a:rPr>
                        <a:t>30%</a:t>
                      </a:r>
                    </a:p>
                  </a:txBody>
                  <a:tcPr/>
                </a:tc>
                <a:tc>
                  <a:txBody>
                    <a:bodyPr/>
                    <a:lstStyle/>
                    <a:p>
                      <a:r>
                        <a:rPr lang="en-US" sz="1050" dirty="0">
                          <a:latin typeface="Aptos Mono" panose="020B0009020202020204" pitchFamily="49" charset="0"/>
                        </a:rPr>
                        <a:t>50%</a:t>
                      </a:r>
                    </a:p>
                  </a:txBody>
                  <a:tcPr/>
                </a:tc>
                <a:tc>
                  <a:txBody>
                    <a:bodyPr/>
                    <a:lstStyle/>
                    <a:p>
                      <a:r>
                        <a:rPr lang="en-US" sz="1050" dirty="0">
                          <a:latin typeface="Aptos Mono" panose="020B0009020202020204" pitchFamily="49" charset="0"/>
                        </a:rPr>
                        <a:t>100%</a:t>
                      </a:r>
                    </a:p>
                  </a:txBody>
                  <a:tcPr/>
                </a:tc>
                <a:extLst>
                  <a:ext uri="{0D108BD9-81ED-4DB2-BD59-A6C34878D82A}">
                    <a16:rowId xmlns:a16="http://schemas.microsoft.com/office/drawing/2014/main" val="4172282961"/>
                  </a:ext>
                </a:extLst>
              </a:tr>
              <a:tr h="301853">
                <a:tc>
                  <a:txBody>
                    <a:bodyPr/>
                    <a:lstStyle/>
                    <a:p>
                      <a:r>
                        <a:rPr lang="en-US" sz="1050" dirty="0">
                          <a:latin typeface="Aptos Mono" panose="020B0009020202020204" pitchFamily="49" charset="0"/>
                        </a:rPr>
                        <a:t>Calculator</a:t>
                      </a:r>
                    </a:p>
                  </a:txBody>
                  <a:tcPr/>
                </a:tc>
                <a:tc>
                  <a:txBody>
                    <a:bodyPr/>
                    <a:lstStyle/>
                    <a:p>
                      <a:r>
                        <a:rPr lang="en-GB" sz="1050" dirty="0">
                          <a:latin typeface="Aptos Mono" panose="020B0009020202020204" pitchFamily="49" charset="0"/>
                        </a:rPr>
                        <a:t>21%/7%</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36%/12%</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81%/54%</a:t>
                      </a:r>
                      <a:endParaRPr lang="en-US" sz="1050" dirty="0">
                        <a:latin typeface="Aptos Mono" panose="020B0009020202020204" pitchFamily="49" charset="0"/>
                      </a:endParaRPr>
                    </a:p>
                  </a:txBody>
                  <a:tcPr/>
                </a:tc>
                <a:extLst>
                  <a:ext uri="{0D108BD9-81ED-4DB2-BD59-A6C34878D82A}">
                    <a16:rowId xmlns:a16="http://schemas.microsoft.com/office/drawing/2014/main" val="4294311718"/>
                  </a:ext>
                </a:extLst>
              </a:tr>
              <a:tr h="225635">
                <a:tc>
                  <a:txBody>
                    <a:bodyPr/>
                    <a:lstStyle/>
                    <a:p>
                      <a:r>
                        <a:rPr lang="en-US" sz="1050" dirty="0">
                          <a:latin typeface="Aptos Mono" panose="020B0009020202020204" pitchFamily="49" charset="0"/>
                        </a:rPr>
                        <a:t>Google Phone</a:t>
                      </a:r>
                    </a:p>
                  </a:txBody>
                  <a:tcPr/>
                </a:tc>
                <a:tc>
                  <a:txBody>
                    <a:bodyPr/>
                    <a:lstStyle/>
                    <a:p>
                      <a:r>
                        <a:rPr lang="en-GB" sz="1050" dirty="0">
                          <a:latin typeface="Aptos Mono" panose="020B0009020202020204" pitchFamily="49" charset="0"/>
                        </a:rPr>
                        <a:t>18%/4%</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34%/9%</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81%/50%</a:t>
                      </a:r>
                      <a:endParaRPr lang="en-US" sz="1050" dirty="0">
                        <a:latin typeface="Aptos Mono" panose="020B0009020202020204" pitchFamily="49" charset="0"/>
                      </a:endParaRPr>
                    </a:p>
                  </a:txBody>
                  <a:tcPr/>
                </a:tc>
                <a:extLst>
                  <a:ext uri="{0D108BD9-81ED-4DB2-BD59-A6C34878D82A}">
                    <a16:rowId xmlns:a16="http://schemas.microsoft.com/office/drawing/2014/main" val="2062460124"/>
                  </a:ext>
                </a:extLst>
              </a:tr>
              <a:tr h="304536">
                <a:tc>
                  <a:txBody>
                    <a:bodyPr/>
                    <a:lstStyle/>
                    <a:p>
                      <a:r>
                        <a:rPr lang="en-US" sz="1050" dirty="0">
                          <a:latin typeface="Aptos Mono" panose="020B0009020202020204" pitchFamily="49" charset="0"/>
                        </a:rPr>
                        <a:t>Google Calendar</a:t>
                      </a:r>
                    </a:p>
                  </a:txBody>
                  <a:tcPr/>
                </a:tc>
                <a:tc>
                  <a:txBody>
                    <a:bodyPr/>
                    <a:lstStyle/>
                    <a:p>
                      <a:r>
                        <a:rPr lang="en-GB" sz="1050" dirty="0">
                          <a:latin typeface="Aptos Mono" panose="020B0009020202020204" pitchFamily="49" charset="0"/>
                        </a:rPr>
                        <a:t>21%/6%</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34%/16%</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79%/57%</a:t>
                      </a:r>
                      <a:endParaRPr lang="en-US" sz="1050" dirty="0">
                        <a:latin typeface="Aptos Mono" panose="020B0009020202020204" pitchFamily="49" charset="0"/>
                      </a:endParaRPr>
                    </a:p>
                  </a:txBody>
                  <a:tcPr/>
                </a:tc>
                <a:extLst>
                  <a:ext uri="{0D108BD9-81ED-4DB2-BD59-A6C34878D82A}">
                    <a16:rowId xmlns:a16="http://schemas.microsoft.com/office/drawing/2014/main" val="2444336337"/>
                  </a:ext>
                </a:extLst>
              </a:tr>
              <a:tr h="225635">
                <a:tc>
                  <a:txBody>
                    <a:bodyPr/>
                    <a:lstStyle/>
                    <a:p>
                      <a:r>
                        <a:rPr lang="en-US" sz="1050" dirty="0">
                          <a:latin typeface="Aptos Mono" panose="020B0009020202020204" pitchFamily="49" charset="0"/>
                        </a:rPr>
                        <a:t>Google Maps</a:t>
                      </a:r>
                    </a:p>
                  </a:txBody>
                  <a:tcPr/>
                </a:tc>
                <a:tc>
                  <a:txBody>
                    <a:bodyPr/>
                    <a:lstStyle/>
                    <a:p>
                      <a:r>
                        <a:rPr lang="en-GB" sz="1050" dirty="0">
                          <a:latin typeface="Aptos Mono" panose="020B0009020202020204" pitchFamily="49" charset="0"/>
                        </a:rPr>
                        <a:t>8%/1%</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15%/4%</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40%/19%</a:t>
                      </a:r>
                      <a:endParaRPr lang="en-US" sz="1050" dirty="0">
                        <a:latin typeface="Aptos Mono" panose="020B0009020202020204" pitchFamily="49" charset="0"/>
                      </a:endParaRPr>
                    </a:p>
                  </a:txBody>
                  <a:tcPr/>
                </a:tc>
                <a:extLst>
                  <a:ext uri="{0D108BD9-81ED-4DB2-BD59-A6C34878D82A}">
                    <a16:rowId xmlns:a16="http://schemas.microsoft.com/office/drawing/2014/main" val="4213784831"/>
                  </a:ext>
                </a:extLst>
              </a:tr>
              <a:tr h="301853">
                <a:tc>
                  <a:txBody>
                    <a:bodyPr/>
                    <a:lstStyle/>
                    <a:p>
                      <a:r>
                        <a:rPr lang="en-US" sz="1050" dirty="0">
                          <a:latin typeface="Aptos Mono" panose="020B0009020202020204" pitchFamily="49" charset="0"/>
                        </a:rPr>
                        <a:t>Google News</a:t>
                      </a:r>
                    </a:p>
                  </a:txBody>
                  <a:tcPr/>
                </a:tc>
                <a:tc>
                  <a:txBody>
                    <a:bodyPr/>
                    <a:lstStyle/>
                    <a:p>
                      <a:r>
                        <a:rPr lang="en-GB" sz="1050" dirty="0">
                          <a:latin typeface="Aptos Mono" panose="020B0009020202020204" pitchFamily="49" charset="0"/>
                        </a:rPr>
                        <a:t>11%/1%</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22%/5%</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64%/29%</a:t>
                      </a:r>
                      <a:endParaRPr lang="en-US" sz="1050" dirty="0">
                        <a:latin typeface="Aptos Mono" panose="020B0009020202020204" pitchFamily="49" charset="0"/>
                      </a:endParaRPr>
                    </a:p>
                  </a:txBody>
                  <a:tcPr/>
                </a:tc>
                <a:extLst>
                  <a:ext uri="{0D108BD9-81ED-4DB2-BD59-A6C34878D82A}">
                    <a16:rowId xmlns:a16="http://schemas.microsoft.com/office/drawing/2014/main" val="673575277"/>
                  </a:ext>
                </a:extLst>
              </a:tr>
              <a:tr h="301853">
                <a:tc>
                  <a:txBody>
                    <a:bodyPr/>
                    <a:lstStyle/>
                    <a:p>
                      <a:r>
                        <a:rPr lang="en-US" sz="1050" dirty="0">
                          <a:latin typeface="Aptos Mono" panose="020B0009020202020204" pitchFamily="49" charset="0"/>
                        </a:rPr>
                        <a:t>YouTube</a:t>
                      </a:r>
                    </a:p>
                  </a:txBody>
                  <a:tcPr/>
                </a:tc>
                <a:tc>
                  <a:txBody>
                    <a:bodyPr/>
                    <a:lstStyle/>
                    <a:p>
                      <a:r>
                        <a:rPr lang="en-GB" sz="1050" dirty="0">
                          <a:latin typeface="Aptos Mono" panose="020B0009020202020204" pitchFamily="49" charset="0"/>
                        </a:rPr>
                        <a:t>12%/1%</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21%/6%</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56%/28%</a:t>
                      </a:r>
                      <a:endParaRPr lang="en-US" sz="1050" dirty="0">
                        <a:latin typeface="Aptos Mono" panose="020B0009020202020204" pitchFamily="49" charset="0"/>
                      </a:endParaRPr>
                    </a:p>
                  </a:txBody>
                  <a:tcPr/>
                </a:tc>
                <a:extLst>
                  <a:ext uri="{0D108BD9-81ED-4DB2-BD59-A6C34878D82A}">
                    <a16:rowId xmlns:a16="http://schemas.microsoft.com/office/drawing/2014/main" val="1441752940"/>
                  </a:ext>
                </a:extLst>
              </a:tr>
              <a:tr h="225635">
                <a:tc>
                  <a:txBody>
                    <a:bodyPr/>
                    <a:lstStyle/>
                    <a:p>
                      <a:r>
                        <a:rPr lang="en-US" sz="1050" dirty="0">
                          <a:latin typeface="Aptos Mono" panose="020B0009020202020204" pitchFamily="49" charset="0"/>
                        </a:rPr>
                        <a:t>Average</a:t>
                      </a:r>
                    </a:p>
                  </a:txBody>
                  <a:tcPr/>
                </a:tc>
                <a:tc>
                  <a:txBody>
                    <a:bodyPr/>
                    <a:lstStyle/>
                    <a:p>
                      <a:r>
                        <a:rPr lang="en-GB" sz="1050" dirty="0">
                          <a:latin typeface="Aptos Mono" panose="020B0009020202020204" pitchFamily="49" charset="0"/>
                        </a:rPr>
                        <a:t>15%/3%</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27%/9%</a:t>
                      </a:r>
                      <a:endParaRPr lang="en-US" sz="1050" dirty="0">
                        <a:latin typeface="Aptos Mono" panose="020B0009020202020204" pitchFamily="49" charset="0"/>
                      </a:endParaRPr>
                    </a:p>
                  </a:txBody>
                  <a:tcPr/>
                </a:tc>
                <a:tc>
                  <a:txBody>
                    <a:bodyPr/>
                    <a:lstStyle/>
                    <a:p>
                      <a:r>
                        <a:rPr lang="en-GB" sz="1050" dirty="0">
                          <a:latin typeface="Aptos Mono" panose="020B0009020202020204" pitchFamily="49" charset="0"/>
                        </a:rPr>
                        <a:t>67%/40% </a:t>
                      </a:r>
                      <a:endParaRPr lang="en-US" sz="1050" dirty="0">
                        <a:latin typeface="Aptos Mono" panose="020B0009020202020204" pitchFamily="49" charset="0"/>
                      </a:endParaRPr>
                    </a:p>
                  </a:txBody>
                  <a:tcPr/>
                </a:tc>
                <a:extLst>
                  <a:ext uri="{0D108BD9-81ED-4DB2-BD59-A6C34878D82A}">
                    <a16:rowId xmlns:a16="http://schemas.microsoft.com/office/drawing/2014/main" val="165010467"/>
                  </a:ext>
                </a:extLst>
              </a:tr>
            </a:tbl>
          </a:graphicData>
        </a:graphic>
      </p:graphicFrame>
      <p:sp>
        <p:nvSpPr>
          <p:cNvPr id="30" name="TextBox 29">
            <a:extLst>
              <a:ext uri="{FF2B5EF4-FFF2-40B4-BE49-F238E27FC236}">
                <a16:creationId xmlns:a16="http://schemas.microsoft.com/office/drawing/2014/main" id="{FD191F8B-D6EA-4611-FB23-8DB1F0258DDA}"/>
              </a:ext>
            </a:extLst>
          </p:cNvPr>
          <p:cNvSpPr txBox="1"/>
          <p:nvPr/>
        </p:nvSpPr>
        <p:spPr>
          <a:xfrm>
            <a:off x="7794484" y="3539185"/>
            <a:ext cx="4168130" cy="577081"/>
          </a:xfrm>
          <a:prstGeom prst="rect">
            <a:avLst/>
          </a:prstGeom>
          <a:noFill/>
        </p:spPr>
        <p:txBody>
          <a:bodyPr wrap="square" rtlCol="0">
            <a:spAutoFit/>
          </a:bodyPr>
          <a:lstStyle/>
          <a:p>
            <a:r>
              <a:rPr lang="en-US" sz="1050" dirty="0">
                <a:latin typeface="Aptos Mono" panose="020B0009020202020204" pitchFamily="49" charset="0"/>
              </a:rPr>
              <a:t>Table:  Power reduction with dark mode at different brightness level for Google Pixel 3</a:t>
            </a:r>
          </a:p>
          <a:p>
            <a:r>
              <a:rPr lang="en-US" sz="1050" dirty="0">
                <a:latin typeface="Aptos Mono" panose="020B0009020202020204" pitchFamily="49" charset="0"/>
              </a:rPr>
              <a:t>(display reduction / total reduction) </a:t>
            </a:r>
            <a:r>
              <a:rPr lang="en-US" sz="1050" dirty="0">
                <a:solidFill>
                  <a:schemeClr val="accent6"/>
                </a:solidFill>
                <a:latin typeface="Aptos Mono" panose="020B0009020202020204" pitchFamily="49" charset="0"/>
              </a:rPr>
              <a:t>(1)</a:t>
            </a:r>
          </a:p>
        </p:txBody>
      </p:sp>
      <p:sp>
        <p:nvSpPr>
          <p:cNvPr id="33" name="TextBox 32">
            <a:extLst>
              <a:ext uri="{FF2B5EF4-FFF2-40B4-BE49-F238E27FC236}">
                <a16:creationId xmlns:a16="http://schemas.microsoft.com/office/drawing/2014/main" id="{671CFD14-7184-2993-855E-246D251F9034}"/>
              </a:ext>
            </a:extLst>
          </p:cNvPr>
          <p:cNvSpPr txBox="1"/>
          <p:nvPr/>
        </p:nvSpPr>
        <p:spPr>
          <a:xfrm>
            <a:off x="6731771" y="6230670"/>
            <a:ext cx="5230843" cy="369332"/>
          </a:xfrm>
          <a:prstGeom prst="rect">
            <a:avLst/>
          </a:prstGeom>
          <a:noFill/>
        </p:spPr>
        <p:txBody>
          <a:bodyPr wrap="square" rtlCol="0">
            <a:spAutoFit/>
          </a:bodyPr>
          <a:lstStyle/>
          <a:p>
            <a:r>
              <a:rPr lang="en-GB" sz="900" b="0" i="0" dirty="0">
                <a:solidFill>
                  <a:schemeClr val="accent6"/>
                </a:solidFill>
                <a:effectLst/>
                <a:latin typeface="Aptos Mono" panose="020B0009020202020204" pitchFamily="49" charset="0"/>
              </a:rPr>
              <a:t>(1)</a:t>
            </a:r>
            <a:r>
              <a:rPr lang="en-GB" sz="900" b="0" i="0" dirty="0">
                <a:solidFill>
                  <a:schemeClr val="bg2">
                    <a:lumMod val="50000"/>
                  </a:schemeClr>
                </a:solidFill>
                <a:effectLst/>
                <a:latin typeface="Aptos Mono" panose="020B0009020202020204" pitchFamily="49" charset="0"/>
              </a:rPr>
              <a:t>: Pranab Dash and Y. Charlie Hu. 2021. How much battery does dark mode save? an accurate OLED display power profiler for modern smartphones.</a:t>
            </a:r>
            <a:endParaRPr lang="en-US" sz="900" dirty="0">
              <a:solidFill>
                <a:schemeClr val="bg2">
                  <a:lumMod val="50000"/>
                </a:schemeClr>
              </a:solidFill>
              <a:latin typeface="Aptos Mono" panose="020B0009020202020204" pitchFamily="49" charset="0"/>
            </a:endParaRPr>
          </a:p>
        </p:txBody>
      </p:sp>
      <p:pic>
        <p:nvPicPr>
          <p:cNvPr id="35" name="Picture 34" descr="A screenshot of a cell phone&#10;&#10;Description automatically generated">
            <a:extLst>
              <a:ext uri="{FF2B5EF4-FFF2-40B4-BE49-F238E27FC236}">
                <a16:creationId xmlns:a16="http://schemas.microsoft.com/office/drawing/2014/main" id="{81381085-4850-DE57-2612-9B71B62DEDF6}"/>
              </a:ext>
            </a:extLst>
          </p:cNvPr>
          <p:cNvPicPr>
            <a:picLocks noChangeAspect="1"/>
          </p:cNvPicPr>
          <p:nvPr/>
        </p:nvPicPr>
        <p:blipFill>
          <a:blip r:embed="rId6"/>
          <a:stretch>
            <a:fillRect/>
          </a:stretch>
        </p:blipFill>
        <p:spPr>
          <a:xfrm>
            <a:off x="1159055" y="4081977"/>
            <a:ext cx="1843388" cy="2518025"/>
          </a:xfrm>
          <a:prstGeom prst="rect">
            <a:avLst/>
          </a:prstGeom>
        </p:spPr>
      </p:pic>
      <p:pic>
        <p:nvPicPr>
          <p:cNvPr id="37" name="Picture 36" descr="A screenshot of a black screen&#10;&#10;Description automatically generated">
            <a:extLst>
              <a:ext uri="{FF2B5EF4-FFF2-40B4-BE49-F238E27FC236}">
                <a16:creationId xmlns:a16="http://schemas.microsoft.com/office/drawing/2014/main" id="{140B067D-9F46-6293-26C8-6127D7BFDBAF}"/>
              </a:ext>
            </a:extLst>
          </p:cNvPr>
          <p:cNvPicPr>
            <a:picLocks noChangeAspect="1"/>
          </p:cNvPicPr>
          <p:nvPr/>
        </p:nvPicPr>
        <p:blipFill>
          <a:blip r:embed="rId7"/>
          <a:stretch>
            <a:fillRect/>
          </a:stretch>
        </p:blipFill>
        <p:spPr>
          <a:xfrm>
            <a:off x="3802707" y="3899038"/>
            <a:ext cx="1977314" cy="2700964"/>
          </a:xfrm>
          <a:prstGeom prst="rect">
            <a:avLst/>
          </a:prstGeom>
        </p:spPr>
      </p:pic>
      <p:pic>
        <p:nvPicPr>
          <p:cNvPr id="38" name="Picture 37" descr="A green circle with white background&#10;&#10;Description automatically generated">
            <a:extLst>
              <a:ext uri="{FF2B5EF4-FFF2-40B4-BE49-F238E27FC236}">
                <a16:creationId xmlns:a16="http://schemas.microsoft.com/office/drawing/2014/main" id="{F40851E8-78DE-EE2E-9A0F-C84F3B295731}"/>
              </a:ext>
            </a:extLst>
          </p:cNvPr>
          <p:cNvPicPr>
            <a:picLocks noChangeAspect="1"/>
          </p:cNvPicPr>
          <p:nvPr/>
        </p:nvPicPr>
        <p:blipFill>
          <a:blip r:embed="rId8">
            <a:alphaModFix amt="50000"/>
          </a:blip>
          <a:stretch>
            <a:fillRect/>
          </a:stretch>
        </p:blipFill>
        <p:spPr>
          <a:xfrm rot="15930536">
            <a:off x="5592875" y="50629"/>
            <a:ext cx="1176164" cy="1127773"/>
          </a:xfrm>
          <a:prstGeom prst="rect">
            <a:avLst/>
          </a:prstGeom>
        </p:spPr>
      </p:pic>
      <p:sp>
        <p:nvSpPr>
          <p:cNvPr id="39" name="TextBox 38">
            <a:extLst>
              <a:ext uri="{FF2B5EF4-FFF2-40B4-BE49-F238E27FC236}">
                <a16:creationId xmlns:a16="http://schemas.microsoft.com/office/drawing/2014/main" id="{EC115DDA-B8A2-B0DE-8C3D-0444ADEDFC02}"/>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40" name="TextBox 39">
            <a:extLst>
              <a:ext uri="{FF2B5EF4-FFF2-40B4-BE49-F238E27FC236}">
                <a16:creationId xmlns:a16="http://schemas.microsoft.com/office/drawing/2014/main" id="{75FADFE3-02BF-3515-39AA-8F088375AF59}"/>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41" name="TextBox 40">
            <a:extLst>
              <a:ext uri="{FF2B5EF4-FFF2-40B4-BE49-F238E27FC236}">
                <a16:creationId xmlns:a16="http://schemas.microsoft.com/office/drawing/2014/main" id="{3929FDF1-08EA-16B8-BDFB-5A663A840459}"/>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42" name="TextBox 41">
            <a:extLst>
              <a:ext uri="{FF2B5EF4-FFF2-40B4-BE49-F238E27FC236}">
                <a16:creationId xmlns:a16="http://schemas.microsoft.com/office/drawing/2014/main" id="{E15CB004-1F55-39EC-732E-033049D5103B}"/>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43" name="TextBox 42">
            <a:extLst>
              <a:ext uri="{FF2B5EF4-FFF2-40B4-BE49-F238E27FC236}">
                <a16:creationId xmlns:a16="http://schemas.microsoft.com/office/drawing/2014/main" id="{6403D5C4-4B7D-F967-02D4-1E11F262ED29}"/>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spTree>
    <p:extLst>
      <p:ext uri="{BB962C8B-B14F-4D97-AF65-F5344CB8AC3E}">
        <p14:creationId xmlns:p14="http://schemas.microsoft.com/office/powerpoint/2010/main" val="83389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C45A4C3-EB6F-8CAE-F17F-A53B0718A29F}"/>
              </a:ext>
            </a:extLst>
          </p:cNvPr>
          <p:cNvSpPr txBox="1"/>
          <p:nvPr/>
        </p:nvSpPr>
        <p:spPr>
          <a:xfrm>
            <a:off x="725235" y="1256997"/>
            <a:ext cx="7146146" cy="584775"/>
          </a:xfrm>
          <a:prstGeom prst="rect">
            <a:avLst/>
          </a:prstGeom>
          <a:noFill/>
        </p:spPr>
        <p:txBody>
          <a:bodyPr wrap="square" rtlCol="0">
            <a:spAutoFit/>
          </a:bodyPr>
          <a:lstStyle/>
          <a:p>
            <a:r>
              <a:rPr lang="en-US" sz="3200" dirty="0">
                <a:latin typeface="Aptos Mono" panose="020B0009020202020204" pitchFamily="49" charset="0"/>
              </a:rPr>
              <a:t>LLM Design</a:t>
            </a:r>
          </a:p>
        </p:txBody>
      </p:sp>
      <p:pic>
        <p:nvPicPr>
          <p:cNvPr id="3" name="Picture 2" descr="A green circle with white background&#10;&#10;Description automatically generated">
            <a:extLst>
              <a:ext uri="{FF2B5EF4-FFF2-40B4-BE49-F238E27FC236}">
                <a16:creationId xmlns:a16="http://schemas.microsoft.com/office/drawing/2014/main" id="{9F6F46EB-1FF3-75A3-816E-B1D86013A659}"/>
              </a:ext>
            </a:extLst>
          </p:cNvPr>
          <p:cNvPicPr>
            <a:picLocks noChangeAspect="1"/>
          </p:cNvPicPr>
          <p:nvPr/>
        </p:nvPicPr>
        <p:blipFill>
          <a:blip r:embed="rId3">
            <a:alphaModFix amt="50000"/>
          </a:blip>
          <a:stretch>
            <a:fillRect/>
          </a:stretch>
        </p:blipFill>
        <p:spPr>
          <a:xfrm rot="15930536">
            <a:off x="5592875" y="50629"/>
            <a:ext cx="1176164" cy="1127773"/>
          </a:xfrm>
          <a:prstGeom prst="rect">
            <a:avLst/>
          </a:prstGeom>
        </p:spPr>
      </p:pic>
      <p:sp>
        <p:nvSpPr>
          <p:cNvPr id="4" name="TextBox 3">
            <a:extLst>
              <a:ext uri="{FF2B5EF4-FFF2-40B4-BE49-F238E27FC236}">
                <a16:creationId xmlns:a16="http://schemas.microsoft.com/office/drawing/2014/main" id="{CAB2E595-1D04-5043-924F-C3A95E3637D3}"/>
              </a:ext>
            </a:extLst>
          </p:cNvPr>
          <p:cNvSpPr txBox="1"/>
          <p:nvPr/>
        </p:nvSpPr>
        <p:spPr>
          <a:xfrm>
            <a:off x="603913" y="495761"/>
            <a:ext cx="1459054"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01-Introduction</a:t>
            </a:r>
          </a:p>
        </p:txBody>
      </p:sp>
      <p:sp>
        <p:nvSpPr>
          <p:cNvPr id="5" name="TextBox 4">
            <a:extLst>
              <a:ext uri="{FF2B5EF4-FFF2-40B4-BE49-F238E27FC236}">
                <a16:creationId xmlns:a16="http://schemas.microsoft.com/office/drawing/2014/main" id="{84CE588D-838E-39CD-9E0C-EDB8FD863741}"/>
              </a:ext>
            </a:extLst>
          </p:cNvPr>
          <p:cNvSpPr txBox="1"/>
          <p:nvPr/>
        </p:nvSpPr>
        <p:spPr>
          <a:xfrm>
            <a:off x="5663830" y="495761"/>
            <a:ext cx="1034257" cy="261610"/>
          </a:xfrm>
          <a:prstGeom prst="rect">
            <a:avLst/>
          </a:prstGeom>
          <a:noFill/>
        </p:spPr>
        <p:txBody>
          <a:bodyPr wrap="none" rtlCol="0">
            <a:spAutoFit/>
          </a:bodyPr>
          <a:lstStyle/>
          <a:p>
            <a:r>
              <a:rPr lang="en-US" sz="1100" dirty="0">
                <a:latin typeface="Aptos Mono" panose="020B0009020202020204" pitchFamily="49" charset="0"/>
              </a:rPr>
              <a:t>03-Product</a:t>
            </a:r>
          </a:p>
        </p:txBody>
      </p:sp>
      <p:sp>
        <p:nvSpPr>
          <p:cNvPr id="6" name="TextBox 5">
            <a:extLst>
              <a:ext uri="{FF2B5EF4-FFF2-40B4-BE49-F238E27FC236}">
                <a16:creationId xmlns:a16="http://schemas.microsoft.com/office/drawing/2014/main" id="{4C8BD4C1-F972-7A2C-416A-2DD8F145DD0B}"/>
              </a:ext>
            </a:extLst>
          </p:cNvPr>
          <p:cNvSpPr txBox="1"/>
          <p:nvPr/>
        </p:nvSpPr>
        <p:spPr>
          <a:xfrm>
            <a:off x="3218831" y="495761"/>
            <a:ext cx="1289135"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02-Tech Stack</a:t>
            </a:r>
          </a:p>
        </p:txBody>
      </p:sp>
      <p:sp>
        <p:nvSpPr>
          <p:cNvPr id="7" name="TextBox 6">
            <a:extLst>
              <a:ext uri="{FF2B5EF4-FFF2-40B4-BE49-F238E27FC236}">
                <a16:creationId xmlns:a16="http://schemas.microsoft.com/office/drawing/2014/main" id="{D84EB194-A103-0551-D622-43EB09689317}"/>
              </a:ext>
            </a:extLst>
          </p:cNvPr>
          <p:cNvSpPr txBox="1"/>
          <p:nvPr/>
        </p:nvSpPr>
        <p:spPr>
          <a:xfrm>
            <a:off x="7853951" y="495761"/>
            <a:ext cx="779381"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04-Demo</a:t>
            </a:r>
          </a:p>
        </p:txBody>
      </p:sp>
      <p:sp>
        <p:nvSpPr>
          <p:cNvPr id="8" name="TextBox 7">
            <a:extLst>
              <a:ext uri="{FF2B5EF4-FFF2-40B4-BE49-F238E27FC236}">
                <a16:creationId xmlns:a16="http://schemas.microsoft.com/office/drawing/2014/main" id="{D19BA2C4-9C61-88AB-7302-403094345EC5}"/>
              </a:ext>
            </a:extLst>
          </p:cNvPr>
          <p:cNvSpPr txBox="1"/>
          <p:nvPr/>
        </p:nvSpPr>
        <p:spPr>
          <a:xfrm>
            <a:off x="9789197" y="495761"/>
            <a:ext cx="1798890" cy="261610"/>
          </a:xfrm>
          <a:prstGeom prst="rect">
            <a:avLst/>
          </a:prstGeom>
          <a:noFill/>
        </p:spPr>
        <p:txBody>
          <a:bodyPr wrap="none" rtlCol="0">
            <a:spAutoFit/>
          </a:bodyPr>
          <a:lstStyle/>
          <a:p>
            <a:r>
              <a:rPr lang="en-US" sz="1100" dirty="0">
                <a:solidFill>
                  <a:schemeClr val="bg2">
                    <a:lumMod val="50000"/>
                  </a:schemeClr>
                </a:solidFill>
                <a:latin typeface="Aptos Mono" panose="020B0009020202020204" pitchFamily="49" charset="0"/>
              </a:rPr>
              <a:t>05-Future Potential</a:t>
            </a:r>
          </a:p>
        </p:txBody>
      </p:sp>
      <p:pic>
        <p:nvPicPr>
          <p:cNvPr id="11" name="Picture 10" descr="A screenshot of a computer program&#10;&#10;Description automatically generated">
            <a:extLst>
              <a:ext uri="{FF2B5EF4-FFF2-40B4-BE49-F238E27FC236}">
                <a16:creationId xmlns:a16="http://schemas.microsoft.com/office/drawing/2014/main" id="{AFC7459E-B29A-5F3E-4FBD-787D91648FC7}"/>
              </a:ext>
            </a:extLst>
          </p:cNvPr>
          <p:cNvPicPr>
            <a:picLocks noChangeAspect="1"/>
          </p:cNvPicPr>
          <p:nvPr/>
        </p:nvPicPr>
        <p:blipFill rotWithShape="1">
          <a:blip r:embed="rId4"/>
          <a:srcRect r="13589"/>
          <a:stretch/>
        </p:blipFill>
        <p:spPr>
          <a:xfrm>
            <a:off x="4936752" y="2346158"/>
            <a:ext cx="6725655" cy="3254845"/>
          </a:xfrm>
          <a:prstGeom prst="rect">
            <a:avLst/>
          </a:prstGeom>
        </p:spPr>
      </p:pic>
      <p:sp>
        <p:nvSpPr>
          <p:cNvPr id="12" name="TextBox 11">
            <a:extLst>
              <a:ext uri="{FF2B5EF4-FFF2-40B4-BE49-F238E27FC236}">
                <a16:creationId xmlns:a16="http://schemas.microsoft.com/office/drawing/2014/main" id="{41C6847A-F528-7BB6-C99F-32D7093C1BF1}"/>
              </a:ext>
            </a:extLst>
          </p:cNvPr>
          <p:cNvSpPr txBox="1"/>
          <p:nvPr/>
        </p:nvSpPr>
        <p:spPr>
          <a:xfrm>
            <a:off x="772222" y="3489941"/>
            <a:ext cx="3560556" cy="1200329"/>
          </a:xfrm>
          <a:prstGeom prst="rect">
            <a:avLst/>
          </a:prstGeom>
          <a:noFill/>
        </p:spPr>
        <p:txBody>
          <a:bodyPr wrap="square" rtlCol="0">
            <a:spAutoFit/>
          </a:bodyPr>
          <a:lstStyle/>
          <a:p>
            <a:pPr fontAlgn="auto"/>
            <a:r>
              <a:rPr lang="en-GB" sz="1800" dirty="0">
                <a:effectLst/>
                <a:latin typeface="Aptos Mono" panose="020B0009020202020204" pitchFamily="49" charset="0"/>
              </a:rPr>
              <a:t>Specific query to locat</a:t>
            </a:r>
            <a:r>
              <a:rPr lang="en-GB" dirty="0">
                <a:latin typeface="Aptos Mono" panose="020B0009020202020204" pitchFamily="49" charset="0"/>
              </a:rPr>
              <a:t>e and categorize the errors</a:t>
            </a:r>
            <a:endParaRPr lang="en-GB" sz="1800" dirty="0">
              <a:effectLst/>
              <a:latin typeface="Aptos Mono" panose="020B0009020202020204" pitchFamily="49" charset="0"/>
            </a:endParaRPr>
          </a:p>
          <a:p>
            <a:pPr fontAlgn="auto"/>
            <a:endParaRPr lang="en-GB" dirty="0">
              <a:latin typeface="Aptos Mono" panose="020B0009020202020204" pitchFamily="49" charset="0"/>
            </a:endParaRPr>
          </a:p>
        </p:txBody>
      </p:sp>
      <p:sp>
        <p:nvSpPr>
          <p:cNvPr id="13" name="TextBox 12">
            <a:extLst>
              <a:ext uri="{FF2B5EF4-FFF2-40B4-BE49-F238E27FC236}">
                <a16:creationId xmlns:a16="http://schemas.microsoft.com/office/drawing/2014/main" id="{A40F6281-B33A-E3AD-BA49-F658B6358DB7}"/>
              </a:ext>
            </a:extLst>
          </p:cNvPr>
          <p:cNvSpPr txBox="1"/>
          <p:nvPr/>
        </p:nvSpPr>
        <p:spPr>
          <a:xfrm>
            <a:off x="772222" y="2405540"/>
            <a:ext cx="3560556" cy="923330"/>
          </a:xfrm>
          <a:prstGeom prst="rect">
            <a:avLst/>
          </a:prstGeom>
          <a:noFill/>
        </p:spPr>
        <p:txBody>
          <a:bodyPr wrap="square" rtlCol="0">
            <a:spAutoFit/>
          </a:bodyPr>
          <a:lstStyle/>
          <a:p>
            <a:pPr fontAlgn="auto"/>
            <a:r>
              <a:rPr lang="en-GB" sz="1800" dirty="0">
                <a:effectLst/>
                <a:latin typeface="Aptos Mono" panose="020B0009020202020204" pitchFamily="49" charset="0"/>
              </a:rPr>
              <a:t>GPT3.5 as more affordable choice</a:t>
            </a:r>
          </a:p>
          <a:p>
            <a:pPr fontAlgn="auto"/>
            <a:endParaRPr lang="en-GB" dirty="0">
              <a:latin typeface="Aptos Mono" panose="020B0009020202020204" pitchFamily="49" charset="0"/>
            </a:endParaRPr>
          </a:p>
        </p:txBody>
      </p:sp>
    </p:spTree>
    <p:extLst>
      <p:ext uri="{BB962C8B-B14F-4D97-AF65-F5344CB8AC3E}">
        <p14:creationId xmlns:p14="http://schemas.microsoft.com/office/powerpoint/2010/main" val="340510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1108</TotalTime>
  <Words>823</Words>
  <Application>Microsoft Macintosh PowerPoint</Application>
  <PresentationFormat>Widescreen</PresentationFormat>
  <Paragraphs>195</Paragraphs>
  <Slides>15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Aptos Mono</vt:lpstr>
      <vt:lpstr>Arial</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Wangyuan Yang</dc:creator>
  <cp:lastModifiedBy>Wangyuan Yang</cp:lastModifiedBy>
  <cp:revision>11</cp:revision>
  <dcterms:created xsi:type="dcterms:W3CDTF">2024-06-27T15:59:25Z</dcterms:created>
  <dcterms:modified xsi:type="dcterms:W3CDTF">2024-06-28T10:27:29Z</dcterms:modified>
</cp:coreProperties>
</file>